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61" r:id="rId5"/>
    <p:sldId id="262" r:id="rId6"/>
    <p:sldId id="268" r:id="rId7"/>
    <p:sldId id="267" r:id="rId8"/>
    <p:sldId id="265" r:id="rId9"/>
    <p:sldId id="280" r:id="rId10"/>
    <p:sldId id="285" r:id="rId11"/>
    <p:sldId id="276" r:id="rId12"/>
    <p:sldId id="259" r:id="rId13"/>
    <p:sldId id="260" r:id="rId14"/>
    <p:sldId id="286" r:id="rId15"/>
    <p:sldId id="290" r:id="rId16"/>
    <p:sldId id="288" r:id="rId17"/>
    <p:sldId id="289" r:id="rId18"/>
    <p:sldId id="287" r:id="rId19"/>
    <p:sldId id="291" r:id="rId20"/>
    <p:sldId id="293" r:id="rId21"/>
    <p:sldId id="334" r:id="rId22"/>
    <p:sldId id="292" r:id="rId23"/>
    <p:sldId id="294" r:id="rId24"/>
    <p:sldId id="295" r:id="rId25"/>
    <p:sldId id="298" r:id="rId26"/>
    <p:sldId id="331" r:id="rId27"/>
    <p:sldId id="299" r:id="rId28"/>
    <p:sldId id="302" r:id="rId29"/>
    <p:sldId id="301" r:id="rId30"/>
    <p:sldId id="303" r:id="rId31"/>
    <p:sldId id="305" r:id="rId32"/>
    <p:sldId id="306" r:id="rId33"/>
    <p:sldId id="307" r:id="rId34"/>
    <p:sldId id="308" r:id="rId35"/>
    <p:sldId id="321" r:id="rId36"/>
    <p:sldId id="309" r:id="rId37"/>
    <p:sldId id="313" r:id="rId38"/>
    <p:sldId id="314" r:id="rId39"/>
    <p:sldId id="318" r:id="rId40"/>
    <p:sldId id="319" r:id="rId41"/>
    <p:sldId id="320" r:id="rId42"/>
    <p:sldId id="317" r:id="rId43"/>
    <p:sldId id="325" r:id="rId44"/>
    <p:sldId id="327" r:id="rId45"/>
    <p:sldId id="324" r:id="rId46"/>
    <p:sldId id="323" r:id="rId47"/>
    <p:sldId id="326" r:id="rId48"/>
    <p:sldId id="330" r:id="rId49"/>
    <p:sldId id="310" r:id="rId50"/>
    <p:sldId id="311" r:id="rId51"/>
    <p:sldId id="322" r:id="rId52"/>
    <p:sldId id="312" r:id="rId53"/>
    <p:sldId id="33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E0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25" autoAdjust="0"/>
    <p:restoredTop sz="94718" autoAdjust="0"/>
  </p:normalViewPr>
  <p:slideViewPr>
    <p:cSldViewPr>
      <p:cViewPr varScale="1">
        <p:scale>
          <a:sx n="38" d="100"/>
          <a:sy n="38" d="100"/>
        </p:scale>
        <p:origin x="-102"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C591C-2079-45C0-8716-4991A920AEC0}" type="datetimeFigureOut">
              <a:rPr lang="en-US" smtClean="0"/>
              <a:pPr/>
              <a:t>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1FAF4-7565-45D6-AFBA-8BEBC04264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DF97EA-EE57-4046-8545-06493009BFEC}"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F97EA-EE57-4046-8545-06493009BFEC}"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F97EA-EE57-4046-8545-06493009BFEC}"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F97EA-EE57-4046-8545-06493009BFEC}"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F97EA-EE57-4046-8545-06493009BFEC}"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DF97EA-EE57-4046-8545-06493009BFEC}" type="datetimeFigureOut">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DF97EA-EE57-4046-8545-06493009BFEC}" type="datetimeFigureOut">
              <a:rPr lang="en-US" smtClean="0"/>
              <a:pPr/>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DF97EA-EE57-4046-8545-06493009BFEC}" type="datetimeFigureOut">
              <a:rPr lang="en-US" smtClean="0"/>
              <a:pPr/>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F97EA-EE57-4046-8545-06493009BFEC}" type="datetimeFigureOut">
              <a:rPr lang="en-US" smtClean="0"/>
              <a:pPr/>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F97EA-EE57-4046-8545-06493009BFEC}" type="datetimeFigureOut">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F97EA-EE57-4046-8545-06493009BFEC}" type="datetimeFigureOut">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ABA1D-7D13-4A20-BDBE-C841857814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F97EA-EE57-4046-8545-06493009BFEC}" type="datetimeFigureOut">
              <a:rPr lang="en-US" smtClean="0"/>
              <a:pPr/>
              <a:t>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ABA1D-7D13-4A20-BDBE-C841857814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C:\Documents%20and%20Settings\112199\Desktop\Power%20Point\Unit%201%20Agricultural%20Revolution\Opening.av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C:\Documents%20and%20Settings\112199\Desktop\Power%20Point\Unit%201%20Agricultural%20Revolution\Cheeseburger.av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file:///C:\Documents%20and%20Settings\112199\Desktop\Power%20Point\Unit%201%20Agricultural%20Revolution\Agricultural%20Revolution%201.av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7/7d/Bifaz_de_Atapuerca_(TG10).jp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file:///C:\Documents%20and%20Settings\112199\Desktop\Power%20Point\Unit%201%20Agricultural%20Revolution\Agricultural%20Revolution%202.av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ideo" Target="file:///C:\Documents%20and%20Settings\112199\Desktop\Power%20Point\Unit%201%20Agricultural%20Revolution\Mongol%20Raid%202.avi"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upload.wikimedia.org/wikipedia/commons/9/91/Maler_der_Grabkammer_des_Sennudem_001.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2215991"/>
          </a:xfrm>
          <a:prstGeom prst="rect">
            <a:avLst/>
          </a:prstGeom>
          <a:noFill/>
          <a:effectLst>
            <a:innerShdw blurRad="114300">
              <a:prstClr val="black"/>
            </a:innerShdw>
          </a:effectLst>
          <a:scene3d>
            <a:camera prst="orthographicFront"/>
            <a:lightRig rig="threePt" dir="t"/>
          </a:scene3d>
          <a:sp3d>
            <a:bevelT w="152400" h="50800" prst="softRound"/>
          </a:sp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Pre </a:t>
            </a:r>
            <a:r>
              <a:rPr lang="en-US" sz="1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History</a:t>
            </a:r>
            <a:endParaRPr lang="en-US"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endParaRPr>
          </a:p>
        </p:txBody>
      </p:sp>
      <p:pic>
        <p:nvPicPr>
          <p:cNvPr id="13314" name="Picture 2" descr="http://home.comcast.net/%7EDiazStudents/PrehistoryArt.jpg"/>
          <p:cNvPicPr>
            <a:picLocks noChangeAspect="1" noChangeArrowheads="1"/>
          </p:cNvPicPr>
          <p:nvPr/>
        </p:nvPicPr>
        <p:blipFill>
          <a:blip r:embed="rId2" cstate="print"/>
          <a:srcRect/>
          <a:stretch>
            <a:fillRect/>
          </a:stretch>
        </p:blipFill>
        <p:spPr bwMode="auto">
          <a:xfrm>
            <a:off x="2209800" y="2895600"/>
            <a:ext cx="4953000" cy="34480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1.google.com/images?q=tbn:ANd9GcQ-q1UllhlxOUIfC6Bahm0VDwvjJHfe1WBkEjcmK3qa8ETEj2jzDA"/>
          <p:cNvPicPr>
            <a:picLocks noChangeAspect="1" noChangeArrowheads="1"/>
          </p:cNvPicPr>
          <p:nvPr/>
        </p:nvPicPr>
        <p:blipFill>
          <a:blip r:embed="rId2" cstate="print"/>
          <a:srcRect/>
          <a:stretch>
            <a:fillRect/>
          </a:stretch>
        </p:blipFill>
        <p:spPr bwMode="auto">
          <a:xfrm>
            <a:off x="5562600" y="1143000"/>
            <a:ext cx="3124200" cy="4267200"/>
          </a:xfrm>
          <a:prstGeom prst="rect">
            <a:avLst/>
          </a:prstGeom>
          <a:noFill/>
        </p:spPr>
      </p:pic>
      <p:pic>
        <p:nvPicPr>
          <p:cNvPr id="3" name="Picture 2" descr="http://onpoint.wbur.org/files/2012/05/050812-02.jpg"/>
          <p:cNvPicPr>
            <a:picLocks noChangeAspect="1" noChangeArrowheads="1"/>
          </p:cNvPicPr>
          <p:nvPr/>
        </p:nvPicPr>
        <p:blipFill>
          <a:blip r:embed="rId3" cstate="print"/>
          <a:srcRect/>
          <a:stretch>
            <a:fillRect/>
          </a:stretch>
        </p:blipFill>
        <p:spPr bwMode="auto">
          <a:xfrm>
            <a:off x="228600" y="304800"/>
            <a:ext cx="5181600" cy="3886200"/>
          </a:xfrm>
          <a:prstGeom prst="rect">
            <a:avLst/>
          </a:prstGeom>
          <a:noFill/>
        </p:spPr>
      </p:pic>
      <p:sp>
        <p:nvSpPr>
          <p:cNvPr id="4" name="TextBox 3"/>
          <p:cNvSpPr txBox="1"/>
          <p:nvPr/>
        </p:nvSpPr>
        <p:spPr>
          <a:xfrm>
            <a:off x="304800" y="4114800"/>
            <a:ext cx="5562600" cy="707886"/>
          </a:xfrm>
          <a:prstGeom prst="rect">
            <a:avLst/>
          </a:prstGeom>
          <a:noFill/>
        </p:spPr>
        <p:txBody>
          <a:bodyPr wrap="square" rtlCol="0">
            <a:spAutoFit/>
          </a:bodyPr>
          <a:lstStyle/>
          <a:p>
            <a:r>
              <a:rPr lang="en-US" sz="4000" b="1" dirty="0" smtClean="0">
                <a:solidFill>
                  <a:schemeClr val="bg1"/>
                </a:solidFill>
              </a:rPr>
              <a:t>Empty Political Rhetoric</a:t>
            </a:r>
            <a:endParaRPr lang="en-US" sz="4000" b="1" dirty="0">
              <a:solidFill>
                <a:schemeClr val="bg1"/>
              </a:solidFill>
            </a:endParaRPr>
          </a:p>
        </p:txBody>
      </p:sp>
      <p:sp>
        <p:nvSpPr>
          <p:cNvPr id="5" name="TextBox 4"/>
          <p:cNvSpPr txBox="1"/>
          <p:nvPr/>
        </p:nvSpPr>
        <p:spPr>
          <a:xfrm>
            <a:off x="4876800" y="5410200"/>
            <a:ext cx="4495800" cy="707886"/>
          </a:xfrm>
          <a:prstGeom prst="rect">
            <a:avLst/>
          </a:prstGeom>
          <a:noFill/>
        </p:spPr>
        <p:txBody>
          <a:bodyPr wrap="square" rtlCol="0">
            <a:spAutoFit/>
          </a:bodyPr>
          <a:lstStyle/>
          <a:p>
            <a:r>
              <a:rPr lang="en-US" sz="4000" b="1" dirty="0" smtClean="0">
                <a:solidFill>
                  <a:schemeClr val="bg1"/>
                </a:solidFill>
              </a:rPr>
              <a:t>Celebrity Marriages</a:t>
            </a:r>
            <a:endParaRPr lang="en-US" sz="40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heeptotheright.com/wp-content/uploads/2012/02/scan-tron.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5" name="TextBox 4"/>
          <p:cNvSpPr txBox="1"/>
          <p:nvPr/>
        </p:nvSpPr>
        <p:spPr>
          <a:xfrm>
            <a:off x="381000" y="4995952"/>
            <a:ext cx="8458200" cy="1862048"/>
          </a:xfrm>
          <a:prstGeom prst="rect">
            <a:avLst/>
          </a:prstGeom>
          <a:noFill/>
        </p:spPr>
        <p:txBody>
          <a:bodyPr wrap="square" rtlCol="0">
            <a:spAutoFit/>
          </a:bodyPr>
          <a:lstStyle/>
          <a:p>
            <a:r>
              <a:rPr lang="en-US" sz="11500" dirty="0" smtClean="0">
                <a:solidFill>
                  <a:srgbClr val="FF0000"/>
                </a:solidFill>
                <a:effectLst>
                  <a:outerShdw blurRad="38100" dist="38100" dir="2700000" algn="tl">
                    <a:srgbClr val="000000">
                      <a:alpha val="43137"/>
                    </a:srgbClr>
                  </a:outerShdw>
                </a:effectLst>
                <a:latin typeface="Arial Black" pitchFamily="34" charset="0"/>
              </a:rPr>
              <a:t>THE TEST</a:t>
            </a:r>
            <a:endParaRPr lang="en-US" sz="115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pening.avi">
            <a:hlinkClick r:id="" action="ppaction://media"/>
          </p:cNvPr>
          <p:cNvPicPr>
            <a:picLocks noRot="1" noChangeAspect="1"/>
          </p:cNvPicPr>
          <p:nvPr>
            <a:videoFile r:link="rId1"/>
          </p:nvPr>
        </p:nvPicPr>
        <p:blipFill>
          <a:blip r:embed="rId3" cstate="print"/>
          <a:stretch>
            <a:fillRect/>
          </a:stretch>
        </p:blipFill>
        <p:spPr>
          <a:xfrm>
            <a:off x="0" y="896309"/>
            <a:ext cx="9144000" cy="5065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ouble Cheeseburger"/>
          <p:cNvPicPr>
            <a:picLocks noChangeAspect="1" noChangeArrowheads="1"/>
          </p:cNvPicPr>
          <p:nvPr/>
        </p:nvPicPr>
        <p:blipFill>
          <a:blip r:embed="rId2" cstate="print"/>
          <a:srcRect/>
          <a:stretch>
            <a:fillRect/>
          </a:stretch>
        </p:blipFill>
        <p:spPr bwMode="auto">
          <a:xfrm>
            <a:off x="0" y="-1"/>
            <a:ext cx="9144000" cy="7499865"/>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99¢ Double Cheeseburger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eeseburger.avi">
            <a:hlinkClick r:id="" action="ppaction://media"/>
          </p:cNvPr>
          <p:cNvPicPr>
            <a:picLocks noRot="1" noChangeAspect="1"/>
          </p:cNvPicPr>
          <p:nvPr>
            <a:videoFile r:link="rId1"/>
          </p:nvPr>
        </p:nvPicPr>
        <p:blipFill>
          <a:blip r:embed="rId3" cstate="print"/>
          <a:stretch>
            <a:fillRect/>
          </a:stretch>
        </p:blipFill>
        <p:spPr>
          <a:xfrm>
            <a:off x="32657" y="914399"/>
            <a:ext cx="9111343" cy="5047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000" dirty="0" smtClean="0">
                <a:solidFill>
                  <a:schemeClr val="bg1"/>
                </a:solidFill>
              </a:rPr>
              <a:t>Note Taking 101:</a:t>
            </a:r>
            <a:endParaRPr lang="en-US" sz="6000" dirty="0">
              <a:solidFill>
                <a:schemeClr val="bg1"/>
              </a:solidFill>
            </a:endParaRPr>
          </a:p>
        </p:txBody>
      </p:sp>
      <p:sp>
        <p:nvSpPr>
          <p:cNvPr id="3" name="Content Placeholder 2"/>
          <p:cNvSpPr>
            <a:spLocks noGrp="1"/>
          </p:cNvSpPr>
          <p:nvPr>
            <p:ph idx="1"/>
          </p:nvPr>
        </p:nvSpPr>
        <p:spPr>
          <a:xfrm>
            <a:off x="1447800" y="1295400"/>
            <a:ext cx="7315200" cy="6629400"/>
          </a:xfrm>
        </p:spPr>
        <p:txBody>
          <a:bodyPr/>
          <a:lstStyle/>
          <a:p>
            <a:r>
              <a:rPr lang="en-US" dirty="0" smtClean="0">
                <a:solidFill>
                  <a:srgbClr val="FF0000"/>
                </a:solidFill>
              </a:rPr>
              <a:t>Anything in </a:t>
            </a:r>
            <a:r>
              <a:rPr lang="en-US" u="sng" dirty="0" smtClean="0">
                <a:solidFill>
                  <a:srgbClr val="FF0000"/>
                </a:solidFill>
              </a:rPr>
              <a:t>Red</a:t>
            </a:r>
            <a:r>
              <a:rPr lang="en-US" dirty="0" smtClean="0">
                <a:solidFill>
                  <a:srgbClr val="FF0000"/>
                </a:solidFill>
              </a:rPr>
              <a:t> is considered important. Write it down!!!</a:t>
            </a:r>
          </a:p>
          <a:p>
            <a:pPr>
              <a:buNone/>
            </a:pPr>
            <a:endParaRPr lang="en-US" dirty="0" smtClean="0">
              <a:solidFill>
                <a:srgbClr val="FF0000"/>
              </a:solidFill>
            </a:endParaRPr>
          </a:p>
          <a:p>
            <a:pPr>
              <a:buNone/>
            </a:pPr>
            <a:endParaRPr lang="en-US" dirty="0">
              <a:solidFill>
                <a:srgbClr val="FF0000"/>
              </a:solidFill>
            </a:endParaRPr>
          </a:p>
          <a:p>
            <a:r>
              <a:rPr lang="en-US" dirty="0" smtClean="0">
                <a:solidFill>
                  <a:srgbClr val="FFFF00"/>
                </a:solidFill>
              </a:rPr>
              <a:t>Anything in </a:t>
            </a:r>
            <a:r>
              <a:rPr lang="en-US" u="sng" dirty="0" smtClean="0">
                <a:solidFill>
                  <a:srgbClr val="FFFF00"/>
                </a:solidFill>
              </a:rPr>
              <a:t>Yellow</a:t>
            </a:r>
            <a:r>
              <a:rPr lang="en-US" dirty="0" smtClean="0">
                <a:solidFill>
                  <a:srgbClr val="FFFF00"/>
                </a:solidFill>
              </a:rPr>
              <a:t> is a question. Think about an answer. You will probably need to write this down as well.</a:t>
            </a:r>
          </a:p>
          <a:p>
            <a:endParaRPr lang="en-US" dirty="0" smtClean="0">
              <a:solidFill>
                <a:srgbClr val="FFFF00"/>
              </a:solidFill>
            </a:endParaRPr>
          </a:p>
          <a:p>
            <a:r>
              <a:rPr lang="en-US" dirty="0" smtClean="0">
                <a:solidFill>
                  <a:srgbClr val="20E032"/>
                </a:solidFill>
              </a:rPr>
              <a:t>Anything in </a:t>
            </a:r>
            <a:r>
              <a:rPr lang="en-US" u="sng" dirty="0" smtClean="0">
                <a:solidFill>
                  <a:srgbClr val="20E032"/>
                </a:solidFill>
              </a:rPr>
              <a:t>Green</a:t>
            </a:r>
            <a:r>
              <a:rPr lang="en-US" dirty="0" smtClean="0">
                <a:solidFill>
                  <a:srgbClr val="20E032"/>
                </a:solidFill>
              </a:rPr>
              <a:t> is something extra that you might want to include. </a:t>
            </a:r>
            <a:endParaRPr lang="en-US" dirty="0">
              <a:solidFill>
                <a:srgbClr val="20E032"/>
              </a:solidFill>
            </a:endParaRPr>
          </a:p>
        </p:txBody>
      </p:sp>
      <p:sp>
        <p:nvSpPr>
          <p:cNvPr id="4" name="Title 1"/>
          <p:cNvSpPr txBox="1">
            <a:spLocks/>
          </p:cNvSpPr>
          <p:nvPr/>
        </p:nvSpPr>
        <p:spPr>
          <a:xfrm>
            <a:off x="0" y="990600"/>
            <a:ext cx="9144000"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mj-lt"/>
                <a:ea typeface="+mj-ea"/>
                <a:cs typeface="+mj-cs"/>
              </a:rPr>
              <a:t>It’s not Rocket</a:t>
            </a:r>
            <a:r>
              <a:rPr kumimoji="0" lang="en-US" sz="2000" b="0" i="0" u="none" strike="noStrike" kern="1200" cap="none" spc="0" normalizeH="0" noProof="0" dirty="0" smtClean="0">
                <a:ln>
                  <a:noFill/>
                </a:ln>
                <a:solidFill>
                  <a:srgbClr val="FF0000"/>
                </a:solidFill>
                <a:effectLst/>
                <a:uLnTx/>
                <a:uFillTx/>
                <a:latin typeface="+mj-lt"/>
                <a:ea typeface="+mj-ea"/>
                <a:cs typeface="+mj-cs"/>
              </a:rPr>
              <a:t> Science, It’s not Brain Surgery, …It’s ROCKET SURGERY</a:t>
            </a:r>
            <a:endParaRPr kumimoji="0" lang="en-US" sz="20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45058" name="Picture 2" descr="http://www.easyvectors.com/assets/images/vectors/afbig/d2f387b764345b99d003720ca4fbb006-stop-sign-clip-art.jpg"/>
          <p:cNvPicPr>
            <a:picLocks noChangeAspect="1" noChangeArrowheads="1"/>
          </p:cNvPicPr>
          <p:nvPr/>
        </p:nvPicPr>
        <p:blipFill>
          <a:blip r:embed="rId2" cstate="print"/>
          <a:srcRect/>
          <a:stretch>
            <a:fillRect/>
          </a:stretch>
        </p:blipFill>
        <p:spPr bwMode="auto">
          <a:xfrm>
            <a:off x="0" y="1524000"/>
            <a:ext cx="1447800" cy="1454646"/>
          </a:xfrm>
          <a:prstGeom prst="rect">
            <a:avLst/>
          </a:prstGeom>
          <a:noFill/>
        </p:spPr>
      </p:pic>
      <p:pic>
        <p:nvPicPr>
          <p:cNvPr id="45060" name="Picture 4" descr="http://www.trafficsign.us/media/yieldylwred.gif"/>
          <p:cNvPicPr>
            <a:picLocks noChangeAspect="1" noChangeArrowheads="1" noCrop="1"/>
          </p:cNvPicPr>
          <p:nvPr/>
        </p:nvPicPr>
        <p:blipFill>
          <a:blip r:embed="rId3" cstate="print"/>
          <a:srcRect/>
          <a:stretch>
            <a:fillRect/>
          </a:stretch>
        </p:blipFill>
        <p:spPr bwMode="auto">
          <a:xfrm>
            <a:off x="0" y="3429000"/>
            <a:ext cx="1447800" cy="1447800"/>
          </a:xfrm>
          <a:prstGeom prst="rect">
            <a:avLst/>
          </a:prstGeom>
          <a:noFill/>
        </p:spPr>
      </p:pic>
      <p:pic>
        <p:nvPicPr>
          <p:cNvPr id="45062" name="Picture 6" descr="http://ourconcept.homestead.com/files/go_sign_2.jpg"/>
          <p:cNvPicPr>
            <a:picLocks noChangeAspect="1" noChangeArrowheads="1"/>
          </p:cNvPicPr>
          <p:nvPr/>
        </p:nvPicPr>
        <p:blipFill>
          <a:blip r:embed="rId4" cstate="print"/>
          <a:srcRect/>
          <a:stretch>
            <a:fillRect/>
          </a:stretch>
        </p:blipFill>
        <p:spPr bwMode="auto">
          <a:xfrm>
            <a:off x="0" y="5410200"/>
            <a:ext cx="1464733" cy="144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2133600"/>
            <a:ext cx="9144000" cy="4724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Pre History – the time before written</a:t>
            </a:r>
            <a:r>
              <a:rPr kumimoji="0" lang="en-US" sz="3200" b="0" i="0" u="none" strike="noStrike" kern="1200" cap="none" spc="0" normalizeH="0" noProof="0" dirty="0" smtClean="0">
                <a:ln>
                  <a:noFill/>
                </a:ln>
                <a:solidFill>
                  <a:srgbClr val="FF0000"/>
                </a:solidFill>
                <a:effectLst/>
                <a:uLnTx/>
                <a:uFillTx/>
                <a:latin typeface="+mn-lt"/>
                <a:ea typeface="+mn-ea"/>
                <a:cs typeface="+mn-cs"/>
              </a:rPr>
              <a:t> history.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rgbClr val="FF0000"/>
                </a:solidFill>
                <a:effectLst/>
                <a:uLnTx/>
                <a:uFillTx/>
                <a:latin typeface="+mn-lt"/>
                <a:ea typeface="+mn-ea"/>
                <a:cs typeface="+mn-cs"/>
              </a:rPr>
              <a:t>Paleolithic Age – time before invention of farming.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rgbClr val="FF0000"/>
                </a:solidFill>
                <a:effectLst/>
                <a:uLnTx/>
                <a:uFillTx/>
                <a:latin typeface="+mn-lt"/>
                <a:ea typeface="+mn-ea"/>
                <a:cs typeface="+mn-cs"/>
              </a:rPr>
              <a:t>Neolithic Age – time after invention of Farming.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solidFill>
                  <a:srgbClr val="FF0000"/>
                </a:solidFill>
                <a:effectLst/>
                <a:uLnTx/>
                <a:uFillTx/>
                <a:latin typeface="+mn-lt"/>
                <a:ea typeface="+mn-ea"/>
                <a:cs typeface="+mn-cs"/>
              </a:rPr>
              <a:t>ITS REVOLUTIONAR!!!</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noProof="0" dirty="0" smtClean="0">
              <a:ln>
                <a:noFill/>
              </a:ln>
              <a:solidFill>
                <a:srgbClr val="FF0000"/>
              </a:solidFill>
              <a:effectLst/>
              <a:uLnTx/>
              <a:uFillTx/>
              <a:latin typeface="+mn-lt"/>
              <a:ea typeface="+mn-ea"/>
              <a:cs typeface="+mn-cs"/>
            </a:endParaRPr>
          </a:p>
        </p:txBody>
      </p:sp>
      <p:sp>
        <p:nvSpPr>
          <p:cNvPr id="3" name="Title 1"/>
          <p:cNvSpPr txBox="1">
            <a:spLocks/>
          </p:cNvSpPr>
          <p:nvPr/>
        </p:nvSpPr>
        <p:spPr>
          <a:xfrm>
            <a:off x="0" y="0"/>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mj-lt"/>
                <a:ea typeface="+mj-ea"/>
                <a:cs typeface="+mj-cs"/>
              </a:rPr>
              <a:t>Note Taking 101:</a:t>
            </a:r>
          </a:p>
        </p:txBody>
      </p:sp>
      <p:sp>
        <p:nvSpPr>
          <p:cNvPr id="4" name="Title 1"/>
          <p:cNvSpPr txBox="1">
            <a:spLocks/>
          </p:cNvSpPr>
          <p:nvPr/>
        </p:nvSpPr>
        <p:spPr>
          <a:xfrm>
            <a:off x="0" y="990600"/>
            <a:ext cx="9144000" cy="22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mj-lt"/>
                <a:ea typeface="+mj-ea"/>
                <a:cs typeface="+mj-cs"/>
              </a:rPr>
              <a:t>Lets PRACTICE!!!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16758"/>
          </a:xfrm>
          <a:prstGeom prst="rect">
            <a:avLst/>
          </a:prstGeom>
        </p:spPr>
        <p:txBody>
          <a:bodyPr wrap="square">
            <a:spAutoFit/>
          </a:bodyPr>
          <a:lstStyle/>
          <a:p>
            <a:pPr marL="342900" lvl="0" indent="-342900">
              <a:spcBef>
                <a:spcPct val="20000"/>
              </a:spcBef>
              <a:buFont typeface="Arial" pitchFamily="34" charset="0"/>
              <a:buChar char="•"/>
              <a:defRPr/>
            </a:pPr>
            <a:r>
              <a:rPr lang="en-US" sz="3200" dirty="0" smtClean="0">
                <a:solidFill>
                  <a:srgbClr val="FF0000"/>
                </a:solidFill>
              </a:rPr>
              <a:t>People were </a:t>
            </a:r>
            <a:r>
              <a:rPr lang="en-US" sz="3200" u="sng" dirty="0" smtClean="0">
                <a:solidFill>
                  <a:srgbClr val="FF0000"/>
                </a:solidFill>
              </a:rPr>
              <a:t>nomadic </a:t>
            </a:r>
            <a:r>
              <a:rPr lang="en-US" sz="3200" dirty="0" smtClean="0">
                <a:solidFill>
                  <a:srgbClr val="FF0000"/>
                </a:solidFill>
              </a:rPr>
              <a:t> and moved from place to place in search of food. They were foragers and hunters.</a:t>
            </a:r>
          </a:p>
          <a:p>
            <a:pPr marL="1257300" lvl="2" indent="-342900">
              <a:spcBef>
                <a:spcPct val="20000"/>
              </a:spcBef>
              <a:buFont typeface="Arial" pitchFamily="34" charset="0"/>
              <a:buChar char="•"/>
              <a:defRPr/>
            </a:pPr>
            <a:r>
              <a:rPr lang="en-US" sz="3200" dirty="0" smtClean="0">
                <a:solidFill>
                  <a:srgbClr val="FF0000"/>
                </a:solidFill>
              </a:rPr>
              <a:t>Foragers </a:t>
            </a:r>
            <a:r>
              <a:rPr lang="en-US" sz="3200" dirty="0">
                <a:solidFill>
                  <a:srgbClr val="FF0000"/>
                </a:solidFill>
              </a:rPr>
              <a:t>– people who gather fruit, nuts, grains, etc. for food. </a:t>
            </a:r>
            <a:endParaRPr lang="en-US" sz="3200" dirty="0" smtClean="0">
              <a:solidFill>
                <a:srgbClr val="FF0000"/>
              </a:solidFill>
            </a:endParaRPr>
          </a:p>
          <a:p>
            <a:pPr marL="1257300" lvl="2" indent="-342900">
              <a:spcBef>
                <a:spcPct val="20000"/>
              </a:spcBef>
              <a:buFont typeface="Arial" pitchFamily="34" charset="0"/>
              <a:buChar char="•"/>
              <a:defRPr/>
            </a:pPr>
            <a:r>
              <a:rPr lang="en-US" sz="3200" dirty="0" smtClean="0">
                <a:solidFill>
                  <a:srgbClr val="FF0000"/>
                </a:solidFill>
              </a:rPr>
              <a:t>Hunters </a:t>
            </a:r>
            <a:r>
              <a:rPr lang="en-US" sz="3200" dirty="0">
                <a:solidFill>
                  <a:srgbClr val="FF0000"/>
                </a:solidFill>
              </a:rPr>
              <a:t>– those who hunt </a:t>
            </a:r>
            <a:r>
              <a:rPr lang="en-US" sz="3200" dirty="0" smtClean="0">
                <a:solidFill>
                  <a:srgbClr val="FF0000"/>
                </a:solidFill>
              </a:rPr>
              <a:t>meat</a:t>
            </a:r>
            <a:endParaRPr lang="en-US" sz="3200" dirty="0">
              <a:solidFill>
                <a:srgbClr val="FF0000"/>
              </a:solidFill>
            </a:endParaRPr>
          </a:p>
          <a:p>
            <a:pPr marL="342900" lvl="0" indent="-342900">
              <a:spcBef>
                <a:spcPct val="20000"/>
              </a:spcBef>
              <a:buFont typeface="Arial" pitchFamily="34" charset="0"/>
              <a:buChar char="•"/>
              <a:defRPr/>
            </a:pPr>
            <a:r>
              <a:rPr lang="en-US" sz="3200" dirty="0">
                <a:solidFill>
                  <a:srgbClr val="FF0000"/>
                </a:solidFill>
              </a:rPr>
              <a:t>People mostly lived next to the sea because of its </a:t>
            </a:r>
          </a:p>
          <a:p>
            <a:pPr marL="800100" lvl="1" indent="-342900">
              <a:spcBef>
                <a:spcPct val="20000"/>
              </a:spcBef>
              <a:buFont typeface="Arial" pitchFamily="34" charset="0"/>
              <a:buChar char="•"/>
            </a:pPr>
            <a:r>
              <a:rPr lang="en-US" sz="3200" dirty="0" smtClean="0">
                <a:solidFill>
                  <a:srgbClr val="FF0000"/>
                </a:solidFill>
              </a:rPr>
              <a:t>A) Abundant food source</a:t>
            </a:r>
          </a:p>
          <a:p>
            <a:pPr marL="800100" lvl="1" indent="-342900">
              <a:spcBef>
                <a:spcPct val="20000"/>
              </a:spcBef>
              <a:buFont typeface="Arial" pitchFamily="34" charset="0"/>
              <a:buChar char="•"/>
            </a:pPr>
            <a:r>
              <a:rPr lang="en-US" sz="3200" dirty="0" smtClean="0">
                <a:solidFill>
                  <a:srgbClr val="FF0000"/>
                </a:solidFill>
              </a:rPr>
              <a:t>B) Relatively unlikely to eat you</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gricultural Revolution 1.avi">
            <a:hlinkClick r:id="" action="ppaction://media"/>
          </p:cNvPr>
          <p:cNvPicPr>
            <a:picLocks noRot="1" noChangeAspect="1"/>
          </p:cNvPicPr>
          <p:nvPr>
            <a:videoFile r:link="rId1"/>
          </p:nvPr>
        </p:nvPicPr>
        <p:blipFill>
          <a:blip r:embed="rId3" cstate="print"/>
          <a:stretch>
            <a:fillRect/>
          </a:stretch>
        </p:blipFill>
        <p:spPr>
          <a:xfrm>
            <a:off x="32657" y="914399"/>
            <a:ext cx="9111343" cy="5047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rt 2"/>
          <p:cNvSpPr/>
          <p:nvPr/>
        </p:nvSpPr>
        <p:spPr>
          <a:xfrm>
            <a:off x="838200" y="533400"/>
            <a:ext cx="7315200" cy="6019800"/>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2438400"/>
            <a:ext cx="9144000" cy="1569660"/>
          </a:xfrm>
          <a:prstGeom prst="rect">
            <a:avLst/>
          </a:prstGeom>
        </p:spPr>
        <p:txBody>
          <a:bodyPr wrap="square">
            <a:spAutoFit/>
          </a:bodyPr>
          <a:lstStyle/>
          <a:p>
            <a:pPr algn="ctr"/>
            <a:r>
              <a:rPr lang="en-US" sz="9600" i="1" dirty="0" err="1">
                <a:solidFill>
                  <a:schemeClr val="bg1"/>
                </a:solidFill>
              </a:rPr>
              <a:t>skoodlypooping</a:t>
            </a:r>
            <a:r>
              <a:rPr lang="en-US" sz="9600" i="1" dirty="0">
                <a:solidFill>
                  <a:schemeClr val="bg1"/>
                </a:solidFill>
              </a:rPr>
              <a:t>?</a:t>
            </a:r>
            <a:endParaRPr lang="en-US" sz="9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6" descr="Image:Bifaz de Atapuerca (TG10).jpg">
            <a:hlinkClick r:id="rId2"/>
          </p:cNvPr>
          <p:cNvPicPr>
            <a:picLocks noChangeAspect="1" noChangeArrowheads="1"/>
          </p:cNvPicPr>
          <p:nvPr/>
        </p:nvPicPr>
        <p:blipFill>
          <a:blip r:embed="rId3" cstate="print"/>
          <a:srcRect/>
          <a:stretch>
            <a:fillRect/>
          </a:stretch>
        </p:blipFill>
        <p:spPr bwMode="auto">
          <a:xfrm>
            <a:off x="2362200" y="2667000"/>
            <a:ext cx="3995737" cy="3581400"/>
          </a:xfrm>
          <a:prstGeom prst="rect">
            <a:avLst/>
          </a:prstGeom>
          <a:noFill/>
          <a:ln w="9525">
            <a:noFill/>
            <a:miter lim="800000"/>
            <a:headEnd/>
            <a:tailEnd/>
          </a:ln>
        </p:spPr>
      </p:pic>
      <p:sp>
        <p:nvSpPr>
          <p:cNvPr id="2057" name="WordArt 7" descr="Cork"/>
          <p:cNvSpPr>
            <a:spLocks noChangeArrowheads="1" noChangeShapeType="1" noTextEdit="1"/>
          </p:cNvSpPr>
          <p:nvPr/>
        </p:nvSpPr>
        <p:spPr bwMode="auto">
          <a:xfrm>
            <a:off x="762000" y="533400"/>
            <a:ext cx="7239000" cy="2057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blipFill dpi="0" rotWithShape="1">
                  <a:blip r:embed="rId4"/>
                  <a:srcRect/>
                  <a:tile tx="0" ty="0" sx="100000" sy="100000" flip="none" algn="tl"/>
                </a:blipFill>
                <a:latin typeface="Arial Black"/>
              </a:rPr>
              <a:t>Paleolithic 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0"/>
            <a:ext cx="9144000" cy="6858000"/>
          </a:xfrm>
          <a:prstGeom prst="rect">
            <a:avLst/>
          </a:prstGeom>
        </p:spPr>
        <p:txBody>
          <a:bodyPr anchor="ctr"/>
          <a:lstStyle/>
          <a:p>
            <a:r>
              <a:rPr lang="en-US" sz="3200" i="1" dirty="0">
                <a:solidFill>
                  <a:srgbClr val="FFFF00"/>
                </a:solidFill>
              </a:rPr>
              <a:t>What do you think those very first crops were in those places</a:t>
            </a:r>
            <a:r>
              <a:rPr lang="en-US" sz="3200" i="1" dirty="0" smtClean="0">
                <a:solidFill>
                  <a:srgbClr val="FFFF00"/>
                </a:solidFill>
              </a:rPr>
              <a:t>.?</a:t>
            </a:r>
          </a:p>
          <a:p>
            <a:endParaRPr lang="en-US" sz="3200" dirty="0">
              <a:solidFill>
                <a:srgbClr val="FFFF00"/>
              </a:solidFill>
            </a:endParaRPr>
          </a:p>
          <a:p>
            <a:pPr lvl="1">
              <a:buFont typeface="Arial" pitchFamily="34" charset="0"/>
              <a:buChar char="•"/>
            </a:pPr>
            <a:r>
              <a:rPr lang="en-US" sz="3200" i="1" dirty="0" smtClean="0">
                <a:solidFill>
                  <a:srgbClr val="FFFF00"/>
                </a:solidFill>
              </a:rPr>
              <a:t>  Southeast </a:t>
            </a:r>
            <a:r>
              <a:rPr lang="en-US" sz="3200" i="1" dirty="0">
                <a:solidFill>
                  <a:srgbClr val="FFFF00"/>
                </a:solidFill>
              </a:rPr>
              <a:t>Asia – ???</a:t>
            </a:r>
            <a:endParaRPr lang="en-US" sz="3200" dirty="0">
              <a:solidFill>
                <a:srgbClr val="FFFF00"/>
              </a:solidFill>
            </a:endParaRPr>
          </a:p>
          <a:p>
            <a:pPr lvl="1">
              <a:buFont typeface="Arial" pitchFamily="34" charset="0"/>
              <a:buChar char="•"/>
            </a:pPr>
            <a:r>
              <a:rPr lang="en-US" sz="3200" i="1" dirty="0" smtClean="0">
                <a:solidFill>
                  <a:srgbClr val="FFFF00"/>
                </a:solidFill>
              </a:rPr>
              <a:t>  Mexico </a:t>
            </a:r>
            <a:r>
              <a:rPr lang="en-US" sz="3200" i="1" dirty="0">
                <a:solidFill>
                  <a:srgbClr val="FFFF00"/>
                </a:solidFill>
              </a:rPr>
              <a:t>– ???</a:t>
            </a:r>
            <a:endParaRPr lang="en-US" sz="3200" dirty="0">
              <a:solidFill>
                <a:srgbClr val="FFFF00"/>
              </a:solidFill>
            </a:endParaRPr>
          </a:p>
          <a:p>
            <a:pPr lvl="1">
              <a:buFont typeface="Arial" pitchFamily="34" charset="0"/>
              <a:buChar char="•"/>
            </a:pPr>
            <a:r>
              <a:rPr lang="en-US" sz="3200" i="1" dirty="0" smtClean="0">
                <a:solidFill>
                  <a:srgbClr val="FFFF00"/>
                </a:solidFill>
              </a:rPr>
              <a:t>  Andes </a:t>
            </a:r>
            <a:r>
              <a:rPr lang="en-US" sz="3200" i="1" dirty="0">
                <a:solidFill>
                  <a:srgbClr val="FFFF00"/>
                </a:solidFill>
              </a:rPr>
              <a:t>Mountains – ???</a:t>
            </a:r>
            <a:endParaRPr lang="en-US" sz="3200" dirty="0">
              <a:solidFill>
                <a:srgbClr val="FFFF00"/>
              </a:solidFill>
            </a:endParaRPr>
          </a:p>
          <a:p>
            <a:pPr lvl="1">
              <a:buFont typeface="Arial" pitchFamily="34" charset="0"/>
              <a:buChar char="•"/>
            </a:pPr>
            <a:r>
              <a:rPr lang="en-US" sz="3200" i="1" dirty="0" smtClean="0">
                <a:solidFill>
                  <a:srgbClr val="FFFF00"/>
                </a:solidFill>
              </a:rPr>
              <a:t>  Fertile </a:t>
            </a:r>
            <a:r>
              <a:rPr lang="en-US" sz="3200" i="1" dirty="0">
                <a:solidFill>
                  <a:srgbClr val="FFFF00"/>
                </a:solidFill>
              </a:rPr>
              <a:t>Crescent – ???</a:t>
            </a:r>
            <a:endParaRPr lang="en-US" sz="3200" dirty="0">
              <a:solidFill>
                <a:srgbClr val="FFFF00"/>
              </a:solidFill>
            </a:endParaRPr>
          </a:p>
          <a:p>
            <a:pPr lvl="1">
              <a:buFont typeface="Arial" pitchFamily="34" charset="0"/>
              <a:buChar char="•"/>
            </a:pPr>
            <a:r>
              <a:rPr lang="en-US" sz="3200" i="1" dirty="0" smtClean="0">
                <a:solidFill>
                  <a:srgbClr val="FFFF00"/>
                </a:solidFill>
              </a:rPr>
              <a:t>  West </a:t>
            </a:r>
            <a:r>
              <a:rPr lang="en-US" sz="3200" i="1" dirty="0">
                <a:solidFill>
                  <a:srgbClr val="FFFF00"/>
                </a:solidFill>
              </a:rPr>
              <a:t>Africa – ???</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0"/>
            <a:ext cx="9144000" cy="6858000"/>
          </a:xfrm>
          <a:prstGeom prst="rect">
            <a:avLst/>
          </a:prstGeom>
        </p:spPr>
        <p:txBody>
          <a:bodyPr anchor="ctr"/>
          <a:lstStyle/>
          <a:p>
            <a:r>
              <a:rPr lang="en-US" sz="3200" i="1" dirty="0">
                <a:solidFill>
                  <a:srgbClr val="FFFF00"/>
                </a:solidFill>
              </a:rPr>
              <a:t>What do you think those very first crops were in those places</a:t>
            </a:r>
            <a:r>
              <a:rPr lang="en-US" sz="3200" i="1" dirty="0" smtClean="0">
                <a:solidFill>
                  <a:srgbClr val="FFFF00"/>
                </a:solidFill>
              </a:rPr>
              <a:t>.?</a:t>
            </a:r>
          </a:p>
          <a:p>
            <a:endParaRPr lang="en-US" sz="3200" dirty="0">
              <a:solidFill>
                <a:srgbClr val="FFFF00"/>
              </a:solidFill>
            </a:endParaRPr>
          </a:p>
          <a:p>
            <a:pPr lvl="1">
              <a:buFont typeface="Arial" pitchFamily="34" charset="0"/>
              <a:buChar char="•"/>
            </a:pPr>
            <a:r>
              <a:rPr lang="en-US" sz="3200" i="1" dirty="0" smtClean="0">
                <a:solidFill>
                  <a:srgbClr val="FFFF00"/>
                </a:solidFill>
              </a:rPr>
              <a:t>  Southeast </a:t>
            </a:r>
            <a:r>
              <a:rPr lang="en-US" sz="3200" i="1" dirty="0">
                <a:solidFill>
                  <a:srgbClr val="FFFF00"/>
                </a:solidFill>
              </a:rPr>
              <a:t>Asia – </a:t>
            </a:r>
            <a:r>
              <a:rPr lang="en-US" sz="3200" i="1" dirty="0" smtClean="0">
                <a:solidFill>
                  <a:srgbClr val="FFFF00"/>
                </a:solidFill>
              </a:rPr>
              <a:t>Rice</a:t>
            </a:r>
            <a:endParaRPr lang="en-US" sz="3200" dirty="0">
              <a:solidFill>
                <a:srgbClr val="FFFF00"/>
              </a:solidFill>
            </a:endParaRPr>
          </a:p>
          <a:p>
            <a:pPr lvl="1">
              <a:buFont typeface="Arial" pitchFamily="34" charset="0"/>
              <a:buChar char="•"/>
            </a:pPr>
            <a:r>
              <a:rPr lang="en-US" sz="3200" i="1" dirty="0" smtClean="0">
                <a:solidFill>
                  <a:srgbClr val="FFFF00"/>
                </a:solidFill>
              </a:rPr>
              <a:t>  Mexico </a:t>
            </a:r>
            <a:r>
              <a:rPr lang="en-US" sz="3200" i="1" dirty="0">
                <a:solidFill>
                  <a:srgbClr val="FFFF00"/>
                </a:solidFill>
              </a:rPr>
              <a:t>– </a:t>
            </a:r>
            <a:r>
              <a:rPr lang="en-US" sz="3200" i="1" dirty="0" smtClean="0">
                <a:solidFill>
                  <a:srgbClr val="FFFF00"/>
                </a:solidFill>
              </a:rPr>
              <a:t>Maize (Corn)</a:t>
            </a:r>
            <a:endParaRPr lang="en-US" sz="3200" dirty="0">
              <a:solidFill>
                <a:srgbClr val="FFFF00"/>
              </a:solidFill>
            </a:endParaRPr>
          </a:p>
          <a:p>
            <a:pPr lvl="1">
              <a:buFont typeface="Arial" pitchFamily="34" charset="0"/>
              <a:buChar char="•"/>
            </a:pPr>
            <a:r>
              <a:rPr lang="en-US" sz="3200" i="1" dirty="0" smtClean="0">
                <a:solidFill>
                  <a:srgbClr val="FFFF00"/>
                </a:solidFill>
              </a:rPr>
              <a:t>  Andes </a:t>
            </a:r>
            <a:r>
              <a:rPr lang="en-US" sz="3200" i="1" dirty="0">
                <a:solidFill>
                  <a:srgbClr val="FFFF00"/>
                </a:solidFill>
              </a:rPr>
              <a:t>Mountains – </a:t>
            </a:r>
            <a:r>
              <a:rPr lang="en-US" sz="3200" i="1" dirty="0" smtClean="0">
                <a:solidFill>
                  <a:srgbClr val="FFFF00"/>
                </a:solidFill>
              </a:rPr>
              <a:t>Potatoes</a:t>
            </a:r>
            <a:endParaRPr lang="en-US" sz="3200" dirty="0">
              <a:solidFill>
                <a:srgbClr val="FFFF00"/>
              </a:solidFill>
            </a:endParaRPr>
          </a:p>
          <a:p>
            <a:pPr lvl="1">
              <a:buFont typeface="Arial" pitchFamily="34" charset="0"/>
              <a:buChar char="•"/>
            </a:pPr>
            <a:r>
              <a:rPr lang="en-US" sz="3200" i="1" dirty="0" smtClean="0">
                <a:solidFill>
                  <a:srgbClr val="FFFF00"/>
                </a:solidFill>
              </a:rPr>
              <a:t>  Fertile </a:t>
            </a:r>
            <a:r>
              <a:rPr lang="en-US" sz="3200" i="1" dirty="0">
                <a:solidFill>
                  <a:srgbClr val="FFFF00"/>
                </a:solidFill>
              </a:rPr>
              <a:t>Crescent – </a:t>
            </a:r>
            <a:r>
              <a:rPr lang="en-US" sz="3200" i="1" dirty="0" smtClean="0">
                <a:solidFill>
                  <a:srgbClr val="FFFF00"/>
                </a:solidFill>
              </a:rPr>
              <a:t>Grains, Barley</a:t>
            </a:r>
            <a:endParaRPr lang="en-US" sz="3200" dirty="0">
              <a:solidFill>
                <a:srgbClr val="FFFF00"/>
              </a:solidFill>
            </a:endParaRPr>
          </a:p>
          <a:p>
            <a:pPr lvl="1">
              <a:buFont typeface="Arial" pitchFamily="34" charset="0"/>
              <a:buChar char="•"/>
            </a:pPr>
            <a:r>
              <a:rPr lang="en-US" sz="3200" i="1" dirty="0" smtClean="0">
                <a:solidFill>
                  <a:srgbClr val="FFFF00"/>
                </a:solidFill>
              </a:rPr>
              <a:t>  West </a:t>
            </a:r>
            <a:r>
              <a:rPr lang="en-US" sz="3200" i="1" dirty="0">
                <a:solidFill>
                  <a:srgbClr val="FFFF00"/>
                </a:solidFill>
              </a:rPr>
              <a:t>Africa – </a:t>
            </a:r>
            <a:r>
              <a:rPr lang="en-US" sz="3200" i="1" dirty="0" smtClean="0">
                <a:solidFill>
                  <a:srgbClr val="FFFF00"/>
                </a:solidFill>
              </a:rPr>
              <a:t>Yams</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gricultural Revolution 2.avi">
            <a:hlinkClick r:id="" action="ppaction://media"/>
          </p:cNvPr>
          <p:cNvPicPr>
            <a:picLocks noRot="1" noChangeAspect="1"/>
          </p:cNvPicPr>
          <p:nvPr>
            <a:videoFile r:link="rId1"/>
          </p:nvPr>
        </p:nvPicPr>
        <p:blipFill>
          <a:blip r:embed="rId3" cstate="print"/>
          <a:stretch>
            <a:fillRect/>
          </a:stretch>
        </p:blipFill>
        <p:spPr>
          <a:xfrm>
            <a:off x="32657" y="914399"/>
            <a:ext cx="9111343" cy="5047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5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981200"/>
            <a:ext cx="9144000" cy="4876800"/>
          </a:xfrm>
          <a:prstGeom prst="rect">
            <a:avLst/>
          </a:prstGeom>
        </p:spPr>
        <p:txBody>
          <a:bodyPr anchor="t"/>
          <a:lstStyle/>
          <a:p>
            <a:pPr algn="just"/>
            <a:r>
              <a:rPr lang="en-US" sz="3200" i="1" dirty="0">
                <a:solidFill>
                  <a:srgbClr val="FFFF00"/>
                </a:solidFill>
              </a:rPr>
              <a:t>Since so many communities made this choice independently, it must have been a good choice, right</a:t>
            </a:r>
            <a:r>
              <a:rPr lang="en-US" sz="3200" i="1" dirty="0" smtClean="0">
                <a:solidFill>
                  <a:srgbClr val="FFFF00"/>
                </a:solidFill>
              </a:rPr>
              <a:t>?</a:t>
            </a:r>
          </a:p>
          <a:p>
            <a:pPr algn="just"/>
            <a:endParaRPr lang="en-US" sz="3200" i="1" dirty="0">
              <a:solidFill>
                <a:srgbClr val="FFFF00"/>
              </a:solidFill>
            </a:endParaRPr>
          </a:p>
          <a:p>
            <a:pPr algn="just"/>
            <a:r>
              <a:rPr lang="en-US" sz="3200" i="1" dirty="0" smtClean="0">
                <a:solidFill>
                  <a:srgbClr val="FFFF00"/>
                </a:solidFill>
              </a:rPr>
              <a:t>What are the advantages and disadvantages?</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981200"/>
            <a:ext cx="7315200" cy="4876800"/>
          </a:xfrm>
          <a:prstGeom prst="rect">
            <a:avLst/>
          </a:prstGeom>
        </p:spPr>
        <p:txBody>
          <a:bodyPr anchor="t"/>
          <a:lstStyle/>
          <a:p>
            <a:pPr algn="ctr"/>
            <a:r>
              <a:rPr lang="en-US" sz="3200" dirty="0">
                <a:solidFill>
                  <a:srgbClr val="FF0000"/>
                </a:solidFill>
              </a:rPr>
              <a:t>Advantage</a:t>
            </a:r>
            <a:r>
              <a:rPr lang="en-US" sz="3200" dirty="0" smtClean="0">
                <a:solidFill>
                  <a:srgbClr val="FF0000"/>
                </a:solidFill>
              </a:rPr>
              <a:t>:</a:t>
            </a:r>
          </a:p>
          <a:p>
            <a:pPr algn="ctr"/>
            <a:endParaRPr lang="en-US" sz="3200" dirty="0">
              <a:solidFill>
                <a:srgbClr val="FF0000"/>
              </a:solidFill>
            </a:endParaRPr>
          </a:p>
          <a:p>
            <a:pPr lvl="0" algn="just"/>
            <a:r>
              <a:rPr lang="en-US" sz="3200" dirty="0" smtClean="0">
                <a:solidFill>
                  <a:srgbClr val="FF0000"/>
                </a:solidFill>
              </a:rPr>
              <a:t>A) </a:t>
            </a:r>
            <a:r>
              <a:rPr lang="en-US" sz="3200" u="sng" dirty="0" smtClean="0">
                <a:solidFill>
                  <a:srgbClr val="FF0000"/>
                </a:solidFill>
              </a:rPr>
              <a:t>Controllable </a:t>
            </a:r>
            <a:r>
              <a:rPr lang="en-US" sz="3200" u="sng" dirty="0">
                <a:solidFill>
                  <a:srgbClr val="FF0000"/>
                </a:solidFill>
              </a:rPr>
              <a:t>food supply</a:t>
            </a:r>
            <a:r>
              <a:rPr lang="en-US" sz="3200" dirty="0">
                <a:solidFill>
                  <a:srgbClr val="FF0000"/>
                </a:solidFill>
              </a:rPr>
              <a:t>: you might have drought or floods but if </a:t>
            </a:r>
            <a:r>
              <a:rPr lang="en-US" sz="3200" dirty="0" smtClean="0">
                <a:solidFill>
                  <a:srgbClr val="FF0000"/>
                </a:solidFill>
              </a:rPr>
              <a:t>you’re </a:t>
            </a:r>
            <a:r>
              <a:rPr lang="en-US" sz="3200" dirty="0">
                <a:solidFill>
                  <a:srgbClr val="FF0000"/>
                </a:solidFill>
              </a:rPr>
              <a:t>growing the crops and breeding them to be healthier and heartier, you get a bit more say in whether or not you starve. </a:t>
            </a:r>
          </a:p>
        </p:txBody>
      </p:sp>
      <p:pic>
        <p:nvPicPr>
          <p:cNvPr id="56322" name="Picture 2" descr="https://encrypted-tbn1.google.com/images?q=tbn:ANd9GcRywryLTlW1GHqYabckrCBkokFlFdJcEkZZ1QC6rYtvcTRoVghm"/>
          <p:cNvPicPr>
            <a:picLocks noChangeAspect="1" noChangeArrowheads="1"/>
          </p:cNvPicPr>
          <p:nvPr/>
        </p:nvPicPr>
        <p:blipFill>
          <a:blip r:embed="rId2" cstate="print"/>
          <a:srcRect/>
          <a:stretch>
            <a:fillRect/>
          </a:stretch>
        </p:blipFill>
        <p:spPr bwMode="auto">
          <a:xfrm>
            <a:off x="7334250" y="3124200"/>
            <a:ext cx="1809750" cy="2524126"/>
          </a:xfrm>
          <a:prstGeom prst="rect">
            <a:avLst/>
          </a:prstGeom>
          <a:noFill/>
        </p:spPr>
      </p:pic>
      <p:pic>
        <p:nvPicPr>
          <p:cNvPr id="56324" name="Picture 4" descr="https://encrypted-tbn3.google.com/images?q=tbn:ANd9GcRxN5IX3ePl_Gn9wJQpIbsiVIe2wF9tqx-rB3J_X1RTzQWVNiL4Lw"/>
          <p:cNvPicPr>
            <a:picLocks noChangeAspect="1" noChangeArrowheads="1"/>
          </p:cNvPicPr>
          <p:nvPr/>
        </p:nvPicPr>
        <p:blipFill>
          <a:blip r:embed="rId3" cstate="print"/>
          <a:srcRect/>
          <a:stretch>
            <a:fillRect/>
          </a:stretch>
        </p:blipFill>
        <p:spPr bwMode="auto">
          <a:xfrm>
            <a:off x="7277100" y="2743200"/>
            <a:ext cx="1866900" cy="2895600"/>
          </a:xfrm>
          <a:prstGeom prst="rect">
            <a:avLst/>
          </a:prstGeom>
          <a:noFill/>
        </p:spPr>
      </p:pic>
      <p:sp>
        <p:nvSpPr>
          <p:cNvPr id="6" name="TextBox 5"/>
          <p:cNvSpPr txBox="1"/>
          <p:nvPr/>
        </p:nvSpPr>
        <p:spPr>
          <a:xfrm>
            <a:off x="7315200" y="5715000"/>
            <a:ext cx="1828800" cy="369332"/>
          </a:xfrm>
          <a:prstGeom prst="rect">
            <a:avLst/>
          </a:prstGeom>
          <a:noFill/>
        </p:spPr>
        <p:txBody>
          <a:bodyPr wrap="square" rtlCol="0">
            <a:spAutoFit/>
          </a:bodyPr>
          <a:lstStyle/>
          <a:p>
            <a:pPr algn="ctr"/>
            <a:r>
              <a:rPr lang="en-US" dirty="0" smtClean="0">
                <a:solidFill>
                  <a:srgbClr val="20E032"/>
                </a:solidFill>
              </a:rPr>
              <a:t>VERY NICE!!!!!</a:t>
            </a:r>
            <a:endParaRPr lang="en-US" dirty="0">
              <a:solidFill>
                <a:srgbClr val="20E032"/>
              </a:solidFill>
            </a:endParaRPr>
          </a:p>
        </p:txBody>
      </p:sp>
      <p:pic>
        <p:nvPicPr>
          <p:cNvPr id="56326" name="Picture 6" descr="http://wp.donhavey.com/wp-content/uploads/2008/04/grass-preview.jpg"/>
          <p:cNvPicPr>
            <a:picLocks noChangeAspect="1" noChangeArrowheads="1"/>
          </p:cNvPicPr>
          <p:nvPr/>
        </p:nvPicPr>
        <p:blipFill>
          <a:blip r:embed="rId4" cstate="print"/>
          <a:srcRect/>
          <a:stretch>
            <a:fillRect/>
          </a:stretch>
        </p:blipFill>
        <p:spPr bwMode="auto">
          <a:xfrm>
            <a:off x="0" y="6172200"/>
            <a:ext cx="5715000" cy="685800"/>
          </a:xfrm>
          <a:prstGeom prst="rect">
            <a:avLst/>
          </a:prstGeom>
          <a:noFill/>
        </p:spPr>
      </p:pic>
      <p:pic>
        <p:nvPicPr>
          <p:cNvPr id="8" name="Picture 6" descr="http://wp.donhavey.com/wp-content/uploads/2008/04/grass-preview.jpg"/>
          <p:cNvPicPr>
            <a:picLocks noChangeAspect="1" noChangeArrowheads="1"/>
          </p:cNvPicPr>
          <p:nvPr/>
        </p:nvPicPr>
        <p:blipFill>
          <a:blip r:embed="rId4" cstate="print"/>
          <a:srcRect/>
          <a:stretch>
            <a:fillRect/>
          </a:stretch>
        </p:blipFill>
        <p:spPr bwMode="auto">
          <a:xfrm>
            <a:off x="3429000" y="6172200"/>
            <a:ext cx="5715000" cy="685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981200"/>
            <a:ext cx="6096000" cy="4876800"/>
          </a:xfrm>
          <a:prstGeom prst="rect">
            <a:avLst/>
          </a:prstGeom>
        </p:spPr>
        <p:txBody>
          <a:bodyPr anchor="t"/>
          <a:lstStyle/>
          <a:p>
            <a:pPr algn="ctr"/>
            <a:r>
              <a:rPr lang="en-US" sz="3200" dirty="0" smtClean="0">
                <a:solidFill>
                  <a:srgbClr val="FF0000"/>
                </a:solidFill>
              </a:rPr>
              <a:t>Disadvantages</a:t>
            </a:r>
            <a:r>
              <a:rPr lang="en-US" sz="3200" dirty="0">
                <a:solidFill>
                  <a:srgbClr val="FF0000"/>
                </a:solidFill>
              </a:rPr>
              <a:t>:</a:t>
            </a:r>
          </a:p>
          <a:p>
            <a:pPr lvl="0" algn="just"/>
            <a:endParaRPr lang="en-US" sz="3200" dirty="0" smtClean="0">
              <a:solidFill>
                <a:srgbClr val="FF0000"/>
              </a:solidFill>
            </a:endParaRPr>
          </a:p>
          <a:p>
            <a:pPr lvl="0" algn="just"/>
            <a:r>
              <a:rPr lang="en-US" sz="3200" dirty="0" smtClean="0">
                <a:solidFill>
                  <a:srgbClr val="FF0000"/>
                </a:solidFill>
              </a:rPr>
              <a:t>A) </a:t>
            </a:r>
            <a:r>
              <a:rPr lang="en-US" sz="3200" u="sng" dirty="0" smtClean="0">
                <a:solidFill>
                  <a:srgbClr val="FF0000"/>
                </a:solidFill>
              </a:rPr>
              <a:t>Pollution:</a:t>
            </a:r>
            <a:r>
              <a:rPr lang="en-US" sz="3200" dirty="0" smtClean="0">
                <a:solidFill>
                  <a:srgbClr val="FF0000"/>
                </a:solidFill>
              </a:rPr>
              <a:t> In </a:t>
            </a:r>
            <a:r>
              <a:rPr lang="en-US" sz="3200" dirty="0">
                <a:solidFill>
                  <a:srgbClr val="FF0000"/>
                </a:solidFill>
              </a:rPr>
              <a:t>order to keep feeding people as population grows, you have to radically change the landscape of the planet. You must control the environment every which way you can. </a:t>
            </a:r>
          </a:p>
        </p:txBody>
      </p:sp>
      <p:pic>
        <p:nvPicPr>
          <p:cNvPr id="56322" name="Picture 2" descr="https://encrypted-tbn1.google.com/images?q=tbn:ANd9GcRywryLTlW1GHqYabckrCBkokFlFdJcEkZZ1QC6rYtvcTRoVghm"/>
          <p:cNvPicPr>
            <a:picLocks noChangeAspect="1" noChangeArrowheads="1"/>
          </p:cNvPicPr>
          <p:nvPr/>
        </p:nvPicPr>
        <p:blipFill>
          <a:blip r:embed="rId2" cstate="print"/>
          <a:srcRect/>
          <a:stretch>
            <a:fillRect/>
          </a:stretch>
        </p:blipFill>
        <p:spPr bwMode="auto">
          <a:xfrm rot="10800000">
            <a:off x="457200" y="1828800"/>
            <a:ext cx="914400" cy="1143000"/>
          </a:xfrm>
          <a:prstGeom prst="rect">
            <a:avLst/>
          </a:prstGeom>
          <a:noFill/>
        </p:spPr>
      </p:pic>
      <p:pic>
        <p:nvPicPr>
          <p:cNvPr id="6" name="Picture 6" descr="http://wp.donhavey.com/wp-content/uploads/2008/04/grass-preview.jpg"/>
          <p:cNvPicPr>
            <a:picLocks noChangeAspect="1" noChangeArrowheads="1"/>
          </p:cNvPicPr>
          <p:nvPr/>
        </p:nvPicPr>
        <p:blipFill>
          <a:blip r:embed="rId3"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3" cstate="print"/>
          <a:srcRect/>
          <a:stretch>
            <a:fillRect/>
          </a:stretch>
        </p:blipFill>
        <p:spPr bwMode="auto">
          <a:xfrm>
            <a:off x="3429000" y="6172200"/>
            <a:ext cx="5715000" cy="685800"/>
          </a:xfrm>
          <a:prstGeom prst="rect">
            <a:avLst/>
          </a:prstGeom>
          <a:noFill/>
        </p:spPr>
      </p:pic>
      <p:sp>
        <p:nvSpPr>
          <p:cNvPr id="10" name="TextBox 9"/>
          <p:cNvSpPr txBox="1"/>
          <p:nvPr/>
        </p:nvSpPr>
        <p:spPr>
          <a:xfrm>
            <a:off x="6172200" y="5562600"/>
            <a:ext cx="2971800" cy="64633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Pollution &amp; Destruction of Environment</a:t>
            </a:r>
            <a:endParaRPr lang="en-US" b="1" dirty="0">
              <a:solidFill>
                <a:schemeClr val="bg1"/>
              </a:solidFill>
              <a:effectLst>
                <a:outerShdw blurRad="38100" dist="38100" dir="2700000" algn="tl">
                  <a:srgbClr val="000000">
                    <a:alpha val="43137"/>
                  </a:srgbClr>
                </a:outerShdw>
              </a:effectLst>
            </a:endParaRPr>
          </a:p>
        </p:txBody>
      </p:sp>
      <p:pic>
        <p:nvPicPr>
          <p:cNvPr id="13" name="Picture 4" descr="https://encrypted-tbn0.google.com/images?q=tbn:ANd9GcQeJVqWquxFXp95UvzABXwylGRW5eej3qSZS9I6ItCyMqd5LPbb"/>
          <p:cNvPicPr>
            <a:picLocks noChangeAspect="1" noChangeArrowheads="1"/>
          </p:cNvPicPr>
          <p:nvPr/>
        </p:nvPicPr>
        <p:blipFill>
          <a:blip r:embed="rId4" cstate="print"/>
          <a:srcRect/>
          <a:stretch>
            <a:fillRect/>
          </a:stretch>
        </p:blipFill>
        <p:spPr bwMode="auto">
          <a:xfrm>
            <a:off x="6172200" y="3810000"/>
            <a:ext cx="2971800" cy="1839627"/>
          </a:xfrm>
          <a:prstGeom prst="rect">
            <a:avLst/>
          </a:prstGeom>
          <a:noFill/>
        </p:spPr>
      </p:pic>
      <p:pic>
        <p:nvPicPr>
          <p:cNvPr id="57352" name="Picture 8" descr="http://upload.wikimedia.org/wikipedia/commons/thumb/b/bb/Slashing-and-burning.jpg/220px-Slashing-and-burning.jpg"/>
          <p:cNvPicPr>
            <a:picLocks noChangeAspect="1" noChangeArrowheads="1"/>
          </p:cNvPicPr>
          <p:nvPr/>
        </p:nvPicPr>
        <p:blipFill>
          <a:blip r:embed="rId5" cstate="print"/>
          <a:srcRect/>
          <a:stretch>
            <a:fillRect/>
          </a:stretch>
        </p:blipFill>
        <p:spPr bwMode="auto">
          <a:xfrm>
            <a:off x="6553200" y="1905000"/>
            <a:ext cx="2095500" cy="1752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981200"/>
            <a:ext cx="6096000" cy="4876800"/>
          </a:xfrm>
          <a:prstGeom prst="rect">
            <a:avLst/>
          </a:prstGeom>
        </p:spPr>
        <p:txBody>
          <a:bodyPr anchor="t"/>
          <a:lstStyle/>
          <a:p>
            <a:pPr algn="ctr"/>
            <a:r>
              <a:rPr lang="en-US" sz="3200" dirty="0" smtClean="0">
                <a:solidFill>
                  <a:srgbClr val="FF0000"/>
                </a:solidFill>
              </a:rPr>
              <a:t>Disadvantages</a:t>
            </a:r>
            <a:r>
              <a:rPr lang="en-US" sz="3200" dirty="0">
                <a:solidFill>
                  <a:srgbClr val="FF0000"/>
                </a:solidFill>
              </a:rPr>
              <a:t>:</a:t>
            </a:r>
          </a:p>
          <a:p>
            <a:pPr lvl="0" algn="just"/>
            <a:endParaRPr lang="en-US" sz="3200" dirty="0" smtClean="0">
              <a:solidFill>
                <a:srgbClr val="FF0000"/>
              </a:solidFill>
            </a:endParaRPr>
          </a:p>
          <a:p>
            <a:pPr marL="514350" lvl="0" indent="-514350" algn="just">
              <a:buAutoNum type="alphaUcParenR"/>
            </a:pPr>
            <a:r>
              <a:rPr lang="en-US" sz="3200" u="sng" dirty="0" smtClean="0">
                <a:solidFill>
                  <a:srgbClr val="FF0000"/>
                </a:solidFill>
              </a:rPr>
              <a:t>Pollution:</a:t>
            </a:r>
            <a:r>
              <a:rPr lang="en-US" sz="3200" dirty="0" smtClean="0">
                <a:solidFill>
                  <a:srgbClr val="FF0000"/>
                </a:solidFill>
              </a:rPr>
              <a:t> </a:t>
            </a:r>
          </a:p>
          <a:p>
            <a:pPr marL="971550" lvl="1" indent="-514350" algn="just"/>
            <a:r>
              <a:rPr lang="en-US" sz="3200" dirty="0" smtClean="0">
                <a:solidFill>
                  <a:srgbClr val="FF0000"/>
                </a:solidFill>
              </a:rPr>
              <a:t>1. </a:t>
            </a:r>
            <a:r>
              <a:rPr lang="en-US" sz="3200" u="sng" dirty="0" smtClean="0">
                <a:solidFill>
                  <a:srgbClr val="FF0000"/>
                </a:solidFill>
              </a:rPr>
              <a:t>Slash and Burn Farming </a:t>
            </a:r>
            <a:r>
              <a:rPr lang="en-US" sz="3200" dirty="0" smtClean="0">
                <a:solidFill>
                  <a:srgbClr val="FF0000"/>
                </a:solidFill>
              </a:rPr>
              <a:t>– burn a field to create nutrient soil. Farm for a few years than move on to next field.  </a:t>
            </a:r>
            <a:endParaRPr lang="en-US" sz="3200" dirty="0">
              <a:solidFill>
                <a:srgbClr val="FF0000"/>
              </a:solidFill>
            </a:endParaRPr>
          </a:p>
        </p:txBody>
      </p:sp>
      <p:pic>
        <p:nvPicPr>
          <p:cNvPr id="56322" name="Picture 2" descr="https://encrypted-tbn1.google.com/images?q=tbn:ANd9GcRywryLTlW1GHqYabckrCBkokFlFdJcEkZZ1QC6rYtvcTRoVghm"/>
          <p:cNvPicPr>
            <a:picLocks noChangeAspect="1" noChangeArrowheads="1"/>
          </p:cNvPicPr>
          <p:nvPr/>
        </p:nvPicPr>
        <p:blipFill>
          <a:blip r:embed="rId2" cstate="print"/>
          <a:srcRect/>
          <a:stretch>
            <a:fillRect/>
          </a:stretch>
        </p:blipFill>
        <p:spPr bwMode="auto">
          <a:xfrm rot="10800000">
            <a:off x="457200" y="1828800"/>
            <a:ext cx="914400" cy="1143000"/>
          </a:xfrm>
          <a:prstGeom prst="rect">
            <a:avLst/>
          </a:prstGeom>
          <a:noFill/>
        </p:spPr>
      </p:pic>
      <p:pic>
        <p:nvPicPr>
          <p:cNvPr id="6" name="Picture 6" descr="http://wp.donhavey.com/wp-content/uploads/2008/04/grass-preview.jpg"/>
          <p:cNvPicPr>
            <a:picLocks noChangeAspect="1" noChangeArrowheads="1"/>
          </p:cNvPicPr>
          <p:nvPr/>
        </p:nvPicPr>
        <p:blipFill>
          <a:blip r:embed="rId3"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3" cstate="print"/>
          <a:srcRect/>
          <a:stretch>
            <a:fillRect/>
          </a:stretch>
        </p:blipFill>
        <p:spPr bwMode="auto">
          <a:xfrm>
            <a:off x="3429000" y="6172200"/>
            <a:ext cx="5715000" cy="685800"/>
          </a:xfrm>
          <a:prstGeom prst="rect">
            <a:avLst/>
          </a:prstGeom>
          <a:noFill/>
        </p:spPr>
      </p:pic>
      <p:sp>
        <p:nvSpPr>
          <p:cNvPr id="10" name="TextBox 9"/>
          <p:cNvSpPr txBox="1"/>
          <p:nvPr/>
        </p:nvSpPr>
        <p:spPr>
          <a:xfrm>
            <a:off x="6172200" y="5562600"/>
            <a:ext cx="2971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Slash and Burn Farming</a:t>
            </a:r>
            <a:endParaRPr lang="en-US" b="1" dirty="0">
              <a:solidFill>
                <a:schemeClr val="bg1"/>
              </a:solidFill>
              <a:effectLst>
                <a:outerShdw blurRad="38100" dist="38100" dir="2700000" algn="tl">
                  <a:srgbClr val="000000">
                    <a:alpha val="43137"/>
                  </a:srgbClr>
                </a:outerShdw>
              </a:effectLst>
            </a:endParaRPr>
          </a:p>
        </p:txBody>
      </p:sp>
      <p:pic>
        <p:nvPicPr>
          <p:cNvPr id="57352" name="Picture 8" descr="http://upload.wikimedia.org/wikipedia/commons/thumb/b/bb/Slashing-and-burning.jpg/220px-Slashing-and-burning.jpg"/>
          <p:cNvPicPr>
            <a:picLocks noChangeAspect="1" noChangeArrowheads="1"/>
          </p:cNvPicPr>
          <p:nvPr/>
        </p:nvPicPr>
        <p:blipFill>
          <a:blip r:embed="rId4" cstate="print"/>
          <a:srcRect/>
          <a:stretch>
            <a:fillRect/>
          </a:stretch>
        </p:blipFill>
        <p:spPr bwMode="auto">
          <a:xfrm>
            <a:off x="6248400" y="2057400"/>
            <a:ext cx="2667000" cy="3505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981200"/>
            <a:ext cx="5638800" cy="4876800"/>
          </a:xfrm>
          <a:prstGeom prst="rect">
            <a:avLst/>
          </a:prstGeom>
        </p:spPr>
        <p:txBody>
          <a:bodyPr anchor="t"/>
          <a:lstStyle/>
          <a:p>
            <a:pPr algn="ctr"/>
            <a:r>
              <a:rPr lang="en-US" sz="3200" dirty="0">
                <a:solidFill>
                  <a:srgbClr val="FF0000"/>
                </a:solidFill>
              </a:rPr>
              <a:t>Advantage</a:t>
            </a:r>
            <a:r>
              <a:rPr lang="en-US" sz="3200" dirty="0" smtClean="0">
                <a:solidFill>
                  <a:srgbClr val="FF0000"/>
                </a:solidFill>
              </a:rPr>
              <a:t>:</a:t>
            </a:r>
          </a:p>
          <a:p>
            <a:pPr algn="ctr"/>
            <a:endParaRPr lang="en-US" sz="3200" dirty="0">
              <a:solidFill>
                <a:srgbClr val="FF0000"/>
              </a:solidFill>
            </a:endParaRPr>
          </a:p>
          <a:p>
            <a:pPr lvl="0" algn="just"/>
            <a:r>
              <a:rPr lang="en-US" sz="3200" dirty="0">
                <a:solidFill>
                  <a:srgbClr val="FF0000"/>
                </a:solidFill>
              </a:rPr>
              <a:t>B</a:t>
            </a:r>
            <a:r>
              <a:rPr lang="en-US" sz="3200" dirty="0" smtClean="0">
                <a:solidFill>
                  <a:srgbClr val="FF0000"/>
                </a:solidFill>
              </a:rPr>
              <a:t>) </a:t>
            </a:r>
            <a:r>
              <a:rPr lang="en-US" sz="3200" dirty="0">
                <a:solidFill>
                  <a:srgbClr val="FF0000"/>
                </a:solidFill>
              </a:rPr>
              <a:t>You can create a food surplus, especially if you grow grain, which makes cities possible and also the </a:t>
            </a:r>
            <a:r>
              <a:rPr lang="en-US" sz="3200" u="sng" dirty="0">
                <a:solidFill>
                  <a:srgbClr val="FF0000"/>
                </a:solidFill>
              </a:rPr>
              <a:t>specialization of labor</a:t>
            </a:r>
            <a:r>
              <a:rPr lang="en-US" sz="3200" u="sng" dirty="0" smtClean="0">
                <a:solidFill>
                  <a:srgbClr val="FF0000"/>
                </a:solidFill>
              </a:rPr>
              <a:t>.</a:t>
            </a:r>
            <a:endParaRPr lang="en-US" sz="3200" u="sng" dirty="0">
              <a:solidFill>
                <a:srgbClr val="FF0000"/>
              </a:solidFill>
            </a:endParaRPr>
          </a:p>
        </p:txBody>
      </p:sp>
      <p:pic>
        <p:nvPicPr>
          <p:cNvPr id="56322" name="Picture 2" descr="https://encrypted-tbn1.google.com/images?q=tbn:ANd9GcRywryLTlW1GHqYabckrCBkokFlFdJcEkZZ1QC6rYtvcTRoVghm"/>
          <p:cNvPicPr>
            <a:picLocks noChangeAspect="1" noChangeArrowheads="1"/>
          </p:cNvPicPr>
          <p:nvPr/>
        </p:nvPicPr>
        <p:blipFill>
          <a:blip r:embed="rId2" cstate="print"/>
          <a:srcRect/>
          <a:stretch>
            <a:fillRect/>
          </a:stretch>
        </p:blipFill>
        <p:spPr bwMode="auto">
          <a:xfrm>
            <a:off x="838200" y="1828800"/>
            <a:ext cx="838200" cy="1169069"/>
          </a:xfrm>
          <a:prstGeom prst="rect">
            <a:avLst/>
          </a:prstGeom>
          <a:noFill/>
        </p:spPr>
      </p:pic>
      <p:pic>
        <p:nvPicPr>
          <p:cNvPr id="56326" name="Picture 6" descr="http://wp.donhavey.com/wp-content/uploads/2008/04/grass-preview.jpg"/>
          <p:cNvPicPr>
            <a:picLocks noChangeAspect="1" noChangeArrowheads="1"/>
          </p:cNvPicPr>
          <p:nvPr/>
        </p:nvPicPr>
        <p:blipFill>
          <a:blip r:embed="rId3" cstate="print"/>
          <a:srcRect/>
          <a:stretch>
            <a:fillRect/>
          </a:stretch>
        </p:blipFill>
        <p:spPr bwMode="auto">
          <a:xfrm>
            <a:off x="0" y="6172200"/>
            <a:ext cx="5715000" cy="685800"/>
          </a:xfrm>
          <a:prstGeom prst="rect">
            <a:avLst/>
          </a:prstGeom>
          <a:noFill/>
        </p:spPr>
      </p:pic>
      <p:pic>
        <p:nvPicPr>
          <p:cNvPr id="8" name="Picture 6" descr="http://wp.donhavey.com/wp-content/uploads/2008/04/grass-preview.jpg"/>
          <p:cNvPicPr>
            <a:picLocks noChangeAspect="1" noChangeArrowheads="1"/>
          </p:cNvPicPr>
          <p:nvPr/>
        </p:nvPicPr>
        <p:blipFill>
          <a:blip r:embed="rId3" cstate="print"/>
          <a:srcRect/>
          <a:stretch>
            <a:fillRect/>
          </a:stretch>
        </p:blipFill>
        <p:spPr bwMode="auto">
          <a:xfrm>
            <a:off x="3429000" y="6172200"/>
            <a:ext cx="5715000" cy="685800"/>
          </a:xfrm>
          <a:prstGeom prst="rect">
            <a:avLst/>
          </a:prstGeom>
          <a:noFill/>
        </p:spPr>
      </p:pic>
      <p:pic>
        <p:nvPicPr>
          <p:cNvPr id="58370" name="Picture 2" descr="https://encrypted-tbn1.google.com/images?q=tbn:ANd9GcRDs_KbNdXRnJcc-_wqsCs1XDyejhWGDz3_ONjarKhJ0FKh8iFI"/>
          <p:cNvPicPr>
            <a:picLocks noChangeAspect="1" noChangeArrowheads="1"/>
          </p:cNvPicPr>
          <p:nvPr/>
        </p:nvPicPr>
        <p:blipFill>
          <a:blip r:embed="rId4" cstate="print"/>
          <a:srcRect/>
          <a:stretch>
            <a:fillRect/>
          </a:stretch>
        </p:blipFill>
        <p:spPr bwMode="auto">
          <a:xfrm>
            <a:off x="5625807" y="2057400"/>
            <a:ext cx="3518193" cy="3276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752600"/>
            <a:ext cx="7010400" cy="5105400"/>
          </a:xfrm>
          <a:prstGeom prst="rect">
            <a:avLst/>
          </a:prstGeom>
        </p:spPr>
        <p:txBody>
          <a:bodyPr anchor="t"/>
          <a:lstStyle/>
          <a:p>
            <a:pPr algn="ctr"/>
            <a:r>
              <a:rPr lang="en-US" sz="3200" dirty="0">
                <a:solidFill>
                  <a:srgbClr val="FF0000"/>
                </a:solidFill>
              </a:rPr>
              <a:t>Advantage</a:t>
            </a:r>
            <a:r>
              <a:rPr lang="en-US" sz="3200" dirty="0" smtClean="0">
                <a:solidFill>
                  <a:srgbClr val="FF0000"/>
                </a:solidFill>
              </a:rPr>
              <a:t>:</a:t>
            </a:r>
          </a:p>
          <a:p>
            <a:pPr algn="ctr"/>
            <a:endParaRPr lang="en-US" sz="3200" dirty="0">
              <a:solidFill>
                <a:srgbClr val="FF0000"/>
              </a:solidFill>
            </a:endParaRPr>
          </a:p>
          <a:p>
            <a:pPr lvl="0" algn="just"/>
            <a:r>
              <a:rPr lang="en-US" sz="3200" dirty="0" smtClean="0">
                <a:solidFill>
                  <a:srgbClr val="FF0000"/>
                </a:solidFill>
              </a:rPr>
              <a:t>C)  </a:t>
            </a:r>
            <a:r>
              <a:rPr lang="en-US" sz="3200" u="sng" dirty="0" smtClean="0">
                <a:solidFill>
                  <a:srgbClr val="FF0000"/>
                </a:solidFill>
              </a:rPr>
              <a:t>Almost Everywhere</a:t>
            </a:r>
            <a:r>
              <a:rPr lang="en-US" sz="3200" dirty="0" smtClean="0">
                <a:solidFill>
                  <a:srgbClr val="FF0000"/>
                </a:solidFill>
              </a:rPr>
              <a:t>: Agriculture </a:t>
            </a:r>
            <a:r>
              <a:rPr lang="en-US" sz="3200" dirty="0">
                <a:solidFill>
                  <a:srgbClr val="FF0000"/>
                </a:solidFill>
              </a:rPr>
              <a:t>can be practiced in many places all over the world, although in some cases and lots of places it </a:t>
            </a:r>
            <a:r>
              <a:rPr lang="en-US" sz="3200" dirty="0" smtClean="0">
                <a:solidFill>
                  <a:srgbClr val="FF0000"/>
                </a:solidFill>
              </a:rPr>
              <a:t>requires </a:t>
            </a:r>
            <a:r>
              <a:rPr lang="en-US" sz="3200" dirty="0">
                <a:solidFill>
                  <a:srgbClr val="FF0000"/>
                </a:solidFill>
              </a:rPr>
              <a:t>extensive manipulation of the environment; e.g., irrigation or controlled flooding or terracing. </a:t>
            </a:r>
          </a:p>
        </p:txBody>
      </p:sp>
      <p:pic>
        <p:nvPicPr>
          <p:cNvPr id="56322" name="Picture 2" descr="https://encrypted-tbn1.google.com/images?q=tbn:ANd9GcRywryLTlW1GHqYabckrCBkokFlFdJcEkZZ1QC6rYtvcTRoVghm"/>
          <p:cNvPicPr>
            <a:picLocks noChangeAspect="1" noChangeArrowheads="1"/>
          </p:cNvPicPr>
          <p:nvPr/>
        </p:nvPicPr>
        <p:blipFill>
          <a:blip r:embed="rId2" cstate="print"/>
          <a:srcRect/>
          <a:stretch>
            <a:fillRect/>
          </a:stretch>
        </p:blipFill>
        <p:spPr bwMode="auto">
          <a:xfrm>
            <a:off x="1371600" y="1828800"/>
            <a:ext cx="838200" cy="914400"/>
          </a:xfrm>
          <a:prstGeom prst="rect">
            <a:avLst/>
          </a:prstGeom>
          <a:noFill/>
        </p:spPr>
      </p:pic>
      <p:pic>
        <p:nvPicPr>
          <p:cNvPr id="56326" name="Picture 6" descr="http://wp.donhavey.com/wp-content/uploads/2008/04/grass-preview.jpg"/>
          <p:cNvPicPr>
            <a:picLocks noChangeAspect="1" noChangeArrowheads="1"/>
          </p:cNvPicPr>
          <p:nvPr/>
        </p:nvPicPr>
        <p:blipFill>
          <a:blip r:embed="rId3" cstate="print"/>
          <a:srcRect/>
          <a:stretch>
            <a:fillRect/>
          </a:stretch>
        </p:blipFill>
        <p:spPr bwMode="auto">
          <a:xfrm>
            <a:off x="0" y="6172200"/>
            <a:ext cx="5715000" cy="685800"/>
          </a:xfrm>
          <a:prstGeom prst="rect">
            <a:avLst/>
          </a:prstGeom>
          <a:noFill/>
        </p:spPr>
      </p:pic>
      <p:pic>
        <p:nvPicPr>
          <p:cNvPr id="8" name="Picture 6" descr="http://wp.donhavey.com/wp-content/uploads/2008/04/grass-preview.jpg"/>
          <p:cNvPicPr>
            <a:picLocks noChangeAspect="1" noChangeArrowheads="1"/>
          </p:cNvPicPr>
          <p:nvPr/>
        </p:nvPicPr>
        <p:blipFill>
          <a:blip r:embed="rId3" cstate="print"/>
          <a:srcRect/>
          <a:stretch>
            <a:fillRect/>
          </a:stretch>
        </p:blipFill>
        <p:spPr bwMode="auto">
          <a:xfrm>
            <a:off x="3429000" y="6172200"/>
            <a:ext cx="5715000" cy="685800"/>
          </a:xfrm>
          <a:prstGeom prst="rect">
            <a:avLst/>
          </a:prstGeom>
          <a:noFill/>
        </p:spPr>
      </p:pic>
      <p:pic>
        <p:nvPicPr>
          <p:cNvPr id="10" name="Picture 2" descr="http://abbotlab.files.wordpress.com/2011/02/world_tour_05-1162928400-imgp3366_-_farming_tiers.jpg"/>
          <p:cNvPicPr>
            <a:picLocks noChangeAspect="1" noChangeArrowheads="1"/>
          </p:cNvPicPr>
          <p:nvPr/>
        </p:nvPicPr>
        <p:blipFill>
          <a:blip r:embed="rId4" cstate="print"/>
          <a:srcRect/>
          <a:stretch>
            <a:fillRect/>
          </a:stretch>
        </p:blipFill>
        <p:spPr bwMode="auto">
          <a:xfrm>
            <a:off x="6934200" y="1981200"/>
            <a:ext cx="1981200" cy="1456765"/>
          </a:xfrm>
          <a:prstGeom prst="rect">
            <a:avLst/>
          </a:prstGeom>
          <a:noFill/>
        </p:spPr>
      </p:pic>
      <p:sp>
        <p:nvSpPr>
          <p:cNvPr id="11" name="TextBox 10"/>
          <p:cNvSpPr txBox="1"/>
          <p:nvPr/>
        </p:nvSpPr>
        <p:spPr>
          <a:xfrm>
            <a:off x="6858000" y="3048000"/>
            <a:ext cx="20574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Terrace Farming</a:t>
            </a:r>
            <a:endParaRPr lang="en-US" b="1" dirty="0">
              <a:solidFill>
                <a:schemeClr val="bg1"/>
              </a:solidFill>
              <a:effectLst>
                <a:outerShdw blurRad="38100" dist="38100" dir="2700000" algn="tl">
                  <a:srgbClr val="000000">
                    <a:alpha val="43137"/>
                  </a:srgbClr>
                </a:outerShdw>
              </a:effectLst>
            </a:endParaRPr>
          </a:p>
        </p:txBody>
      </p:sp>
      <p:pic>
        <p:nvPicPr>
          <p:cNvPr id="61442" name="Picture 2" descr="https://encrypted-tbn1.google.com/images?q=tbn:ANd9GcT8NrCXARmjAgr-ITtf0BzA7nXrEhAWW5f1bSyniLE-XXT1OZgmXg"/>
          <p:cNvPicPr>
            <a:picLocks noChangeAspect="1" noChangeArrowheads="1"/>
          </p:cNvPicPr>
          <p:nvPr/>
        </p:nvPicPr>
        <p:blipFill>
          <a:blip r:embed="rId5" cstate="print"/>
          <a:srcRect/>
          <a:stretch>
            <a:fillRect/>
          </a:stretch>
        </p:blipFill>
        <p:spPr bwMode="auto">
          <a:xfrm>
            <a:off x="7010400" y="3505200"/>
            <a:ext cx="1905000" cy="2476501"/>
          </a:xfrm>
          <a:prstGeom prst="rect">
            <a:avLst/>
          </a:prstGeom>
          <a:noFill/>
        </p:spPr>
      </p:pic>
      <p:sp>
        <p:nvSpPr>
          <p:cNvPr id="12" name="TextBox 11"/>
          <p:cNvSpPr txBox="1"/>
          <p:nvPr/>
        </p:nvSpPr>
        <p:spPr>
          <a:xfrm>
            <a:off x="6934200" y="5638800"/>
            <a:ext cx="20574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Controlled Flooding</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981200"/>
            <a:ext cx="5791200" cy="4876800"/>
          </a:xfrm>
          <a:prstGeom prst="rect">
            <a:avLst/>
          </a:prstGeom>
        </p:spPr>
        <p:txBody>
          <a:bodyPr anchor="t"/>
          <a:lstStyle/>
          <a:p>
            <a:pPr algn="ctr"/>
            <a:r>
              <a:rPr lang="en-US" sz="3200" dirty="0" smtClean="0">
                <a:solidFill>
                  <a:srgbClr val="FF0000"/>
                </a:solidFill>
              </a:rPr>
              <a:t>Disadvantages</a:t>
            </a:r>
            <a:r>
              <a:rPr lang="en-US" sz="3200" dirty="0">
                <a:solidFill>
                  <a:srgbClr val="FF0000"/>
                </a:solidFill>
              </a:rPr>
              <a:t>:</a:t>
            </a:r>
          </a:p>
          <a:p>
            <a:pPr lvl="0" algn="just"/>
            <a:endParaRPr lang="en-US" sz="3200" dirty="0" smtClean="0">
              <a:solidFill>
                <a:srgbClr val="FF0000"/>
              </a:solidFill>
            </a:endParaRPr>
          </a:p>
          <a:p>
            <a:pPr lvl="0"/>
            <a:r>
              <a:rPr lang="en-US" sz="3200" dirty="0" smtClean="0">
                <a:solidFill>
                  <a:srgbClr val="FF0000"/>
                </a:solidFill>
              </a:rPr>
              <a:t>B) </a:t>
            </a:r>
            <a:r>
              <a:rPr lang="en-US" sz="3200" u="sng" dirty="0" smtClean="0">
                <a:solidFill>
                  <a:srgbClr val="FF0000"/>
                </a:solidFill>
              </a:rPr>
              <a:t>Farming </a:t>
            </a:r>
            <a:r>
              <a:rPr lang="en-US" sz="3200" u="sng" dirty="0">
                <a:solidFill>
                  <a:srgbClr val="FF0000"/>
                </a:solidFill>
              </a:rPr>
              <a:t>is hard</a:t>
            </a:r>
            <a:r>
              <a:rPr lang="en-US" sz="3200" dirty="0">
                <a:solidFill>
                  <a:srgbClr val="FF0000"/>
                </a:solidFill>
              </a:rPr>
              <a:t>: So hard </a:t>
            </a:r>
            <a:r>
              <a:rPr lang="en-US" sz="3200" dirty="0" smtClean="0">
                <a:solidFill>
                  <a:srgbClr val="FF0000"/>
                </a:solidFill>
              </a:rPr>
              <a:t>that it has led to slavery. </a:t>
            </a:r>
            <a:endParaRPr lang="en-US" sz="3200" dirty="0">
              <a:solidFill>
                <a:srgbClr val="FF0000"/>
              </a:solidFill>
            </a:endParaRPr>
          </a:p>
        </p:txBody>
      </p:sp>
      <p:pic>
        <p:nvPicPr>
          <p:cNvPr id="56322" name="Picture 2" descr="https://encrypted-tbn1.google.com/images?q=tbn:ANd9GcRywryLTlW1GHqYabckrCBkokFlFdJcEkZZ1QC6rYtvcTRoVghm"/>
          <p:cNvPicPr>
            <a:picLocks noChangeAspect="1" noChangeArrowheads="1"/>
          </p:cNvPicPr>
          <p:nvPr/>
        </p:nvPicPr>
        <p:blipFill>
          <a:blip r:embed="rId2" cstate="print"/>
          <a:srcRect/>
          <a:stretch>
            <a:fillRect/>
          </a:stretch>
        </p:blipFill>
        <p:spPr bwMode="auto">
          <a:xfrm rot="10800000">
            <a:off x="457200" y="1828800"/>
            <a:ext cx="914400" cy="1143000"/>
          </a:xfrm>
          <a:prstGeom prst="rect">
            <a:avLst/>
          </a:prstGeom>
          <a:noFill/>
        </p:spPr>
      </p:pic>
      <p:pic>
        <p:nvPicPr>
          <p:cNvPr id="6" name="Picture 6" descr="http://wp.donhavey.com/wp-content/uploads/2008/04/grass-preview.jpg"/>
          <p:cNvPicPr>
            <a:picLocks noChangeAspect="1" noChangeArrowheads="1"/>
          </p:cNvPicPr>
          <p:nvPr/>
        </p:nvPicPr>
        <p:blipFill>
          <a:blip r:embed="rId3"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3" cstate="print"/>
          <a:srcRect/>
          <a:stretch>
            <a:fillRect/>
          </a:stretch>
        </p:blipFill>
        <p:spPr bwMode="auto">
          <a:xfrm>
            <a:off x="3429000" y="6172200"/>
            <a:ext cx="5715000" cy="685800"/>
          </a:xfrm>
          <a:prstGeom prst="rect">
            <a:avLst/>
          </a:prstGeom>
          <a:noFill/>
        </p:spPr>
      </p:pic>
      <p:pic>
        <p:nvPicPr>
          <p:cNvPr id="59394" name="Picture 2" descr="http://barbadosfreepress.files.wordpress.com/2009/07/washington_slavery.jpg"/>
          <p:cNvPicPr>
            <a:picLocks noChangeAspect="1" noChangeArrowheads="1"/>
          </p:cNvPicPr>
          <p:nvPr/>
        </p:nvPicPr>
        <p:blipFill>
          <a:blip r:embed="rId4" cstate="print"/>
          <a:srcRect/>
          <a:stretch>
            <a:fillRect/>
          </a:stretch>
        </p:blipFill>
        <p:spPr bwMode="auto">
          <a:xfrm>
            <a:off x="5715000" y="2057400"/>
            <a:ext cx="3429000" cy="4019551"/>
          </a:xfrm>
          <a:prstGeom prst="rect">
            <a:avLst/>
          </a:prstGeom>
          <a:noFill/>
        </p:spPr>
      </p:pic>
      <p:pic>
        <p:nvPicPr>
          <p:cNvPr id="59396" name="Picture 4" descr="http://api.ning.com/files/pzPz4FlvswPeeKG22MvG8UP4E8AtGxK1ppW5D1clul8YNBSrfO2iw0WjnhY*VZ5OSQeTo3HeL6dYXwShkATxArwaYxoQJAO5/slavery1.jpg"/>
          <p:cNvPicPr>
            <a:picLocks noChangeAspect="1" noChangeArrowheads="1"/>
          </p:cNvPicPr>
          <p:nvPr/>
        </p:nvPicPr>
        <p:blipFill>
          <a:blip r:embed="rId5" cstate="print"/>
          <a:srcRect/>
          <a:stretch>
            <a:fillRect/>
          </a:stretch>
        </p:blipFill>
        <p:spPr bwMode="auto">
          <a:xfrm>
            <a:off x="228600" y="4114800"/>
            <a:ext cx="2847975" cy="1708785"/>
          </a:xfrm>
          <a:prstGeom prst="rect">
            <a:avLst/>
          </a:prstGeom>
          <a:noFill/>
        </p:spPr>
      </p:pic>
      <p:pic>
        <p:nvPicPr>
          <p:cNvPr id="59400" name="Picture 8" descr="https://encrypted-tbn1.google.com/images?q=tbn:ANd9GcQWDyRHnuz6KJYRMpmX84Irt1VzltuwImN-kWrAcXqATwIIXYeiUA"/>
          <p:cNvPicPr>
            <a:picLocks noChangeAspect="1" noChangeArrowheads="1"/>
          </p:cNvPicPr>
          <p:nvPr/>
        </p:nvPicPr>
        <p:blipFill>
          <a:blip r:embed="rId6" cstate="print"/>
          <a:srcRect/>
          <a:stretch>
            <a:fillRect/>
          </a:stretch>
        </p:blipFill>
        <p:spPr bwMode="auto">
          <a:xfrm>
            <a:off x="3429000" y="3581400"/>
            <a:ext cx="1971675" cy="23241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Pj04331660000[1]"/>
          <p:cNvPicPr>
            <a:picLocks noChangeAspect="1" noChangeArrowheads="1"/>
          </p:cNvPicPr>
          <p:nvPr/>
        </p:nvPicPr>
        <p:blipFill>
          <a:blip r:embed="rId2" cstate="print"/>
          <a:srcRect/>
          <a:stretch>
            <a:fillRect/>
          </a:stretch>
        </p:blipFill>
        <p:spPr bwMode="auto">
          <a:xfrm>
            <a:off x="2819400" y="3505200"/>
            <a:ext cx="2819400" cy="3352800"/>
          </a:xfrm>
          <a:prstGeom prst="rect">
            <a:avLst/>
          </a:prstGeom>
          <a:noFill/>
          <a:ln w="9525">
            <a:noFill/>
            <a:miter lim="800000"/>
            <a:headEnd/>
            <a:tailEnd/>
          </a:ln>
        </p:spPr>
      </p:pic>
      <p:pic>
        <p:nvPicPr>
          <p:cNvPr id="7" name="Picture 6" descr="MPj04331660000[1]"/>
          <p:cNvPicPr>
            <a:picLocks noChangeAspect="1" noChangeArrowheads="1"/>
          </p:cNvPicPr>
          <p:nvPr/>
        </p:nvPicPr>
        <p:blipFill>
          <a:blip r:embed="rId2" cstate="print"/>
          <a:srcRect/>
          <a:stretch>
            <a:fillRect/>
          </a:stretch>
        </p:blipFill>
        <p:spPr bwMode="auto">
          <a:xfrm>
            <a:off x="5638800" y="3505200"/>
            <a:ext cx="2819400" cy="3352800"/>
          </a:xfrm>
          <a:prstGeom prst="rect">
            <a:avLst/>
          </a:prstGeom>
          <a:noFill/>
          <a:ln w="9525">
            <a:noFill/>
            <a:miter lim="800000"/>
            <a:headEnd/>
            <a:tailEnd/>
          </a:ln>
        </p:spPr>
      </p:pic>
      <p:pic>
        <p:nvPicPr>
          <p:cNvPr id="9" name="Picture 8" descr="MPj04331660000[1]"/>
          <p:cNvPicPr>
            <a:picLocks noChangeAspect="1" noChangeArrowheads="1"/>
          </p:cNvPicPr>
          <p:nvPr/>
        </p:nvPicPr>
        <p:blipFill>
          <a:blip r:embed="rId2" cstate="print"/>
          <a:srcRect/>
          <a:stretch>
            <a:fillRect/>
          </a:stretch>
        </p:blipFill>
        <p:spPr bwMode="auto">
          <a:xfrm>
            <a:off x="6324600" y="3505200"/>
            <a:ext cx="2819400" cy="3352800"/>
          </a:xfrm>
          <a:prstGeom prst="rect">
            <a:avLst/>
          </a:prstGeom>
          <a:noFill/>
          <a:ln w="9525">
            <a:noFill/>
            <a:miter lim="800000"/>
            <a:headEnd/>
            <a:tailEnd/>
          </a:ln>
        </p:spPr>
      </p:pic>
      <p:pic>
        <p:nvPicPr>
          <p:cNvPr id="6" name="Picture 5" descr="MPj04331660000[1]"/>
          <p:cNvPicPr>
            <a:picLocks noChangeAspect="1" noChangeArrowheads="1"/>
          </p:cNvPicPr>
          <p:nvPr/>
        </p:nvPicPr>
        <p:blipFill>
          <a:blip r:embed="rId2" cstate="print"/>
          <a:srcRect/>
          <a:stretch>
            <a:fillRect/>
          </a:stretch>
        </p:blipFill>
        <p:spPr bwMode="auto">
          <a:xfrm>
            <a:off x="0" y="3505200"/>
            <a:ext cx="2819400" cy="3352800"/>
          </a:xfrm>
          <a:prstGeom prst="rect">
            <a:avLst/>
          </a:prstGeom>
          <a:noFill/>
          <a:ln w="9525">
            <a:noFill/>
            <a:miter lim="800000"/>
            <a:headEnd/>
            <a:tailEnd/>
          </a:ln>
        </p:spPr>
      </p:pic>
      <p:sp>
        <p:nvSpPr>
          <p:cNvPr id="4" name="WordArt 9"/>
          <p:cNvSpPr>
            <a:spLocks noChangeArrowheads="1" noChangeShapeType="1" noTextEdit="1"/>
          </p:cNvSpPr>
          <p:nvPr/>
        </p:nvSpPr>
        <p:spPr bwMode="auto">
          <a:xfrm>
            <a:off x="228600" y="838200"/>
            <a:ext cx="8534400" cy="25146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5" name="WordArt 15"/>
          <p:cNvSpPr>
            <a:spLocks noChangeArrowheads="1" noChangeShapeType="1" noTextEdit="1"/>
          </p:cNvSpPr>
          <p:nvPr/>
        </p:nvSpPr>
        <p:spPr bwMode="auto">
          <a:xfrm>
            <a:off x="1143000" y="3657600"/>
            <a:ext cx="7086600" cy="838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9900"/>
                    </a:gs>
                    <a:gs pos="50000">
                      <a:srgbClr val="E68504"/>
                    </a:gs>
                    <a:gs pos="100000">
                      <a:srgbClr val="009900"/>
                    </a:gs>
                  </a:gsLst>
                  <a:lin ang="5400000" scaled="1"/>
                </a:gradFill>
                <a:effectLst>
                  <a:outerShdw dist="35921" dir="2700000" algn="ctr" rotWithShape="0">
                    <a:srgbClr val="C0C0C0">
                      <a:alpha val="79999"/>
                    </a:srgbClr>
                  </a:outerShdw>
                </a:effectLst>
                <a:latin typeface="Impact"/>
              </a:rPr>
              <a:t>"The Agricultural Revolution"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752600"/>
            <a:ext cx="6324600" cy="5105400"/>
          </a:xfrm>
          <a:prstGeom prst="rect">
            <a:avLst/>
          </a:prstGeom>
        </p:spPr>
        <p:txBody>
          <a:bodyPr anchor="t"/>
          <a:lstStyle/>
          <a:p>
            <a:pPr algn="ctr"/>
            <a:r>
              <a:rPr lang="en-US" sz="3200" dirty="0" smtClean="0">
                <a:solidFill>
                  <a:srgbClr val="FF0000"/>
                </a:solidFill>
              </a:rPr>
              <a:t>Herding:</a:t>
            </a:r>
          </a:p>
          <a:p>
            <a:pPr algn="ctr"/>
            <a:endParaRPr lang="en-US" sz="3200" dirty="0">
              <a:solidFill>
                <a:srgbClr val="FF0000"/>
              </a:solidFill>
            </a:endParaRPr>
          </a:p>
          <a:p>
            <a:pPr algn="just"/>
            <a:r>
              <a:rPr lang="en-US" sz="3200" u="sng" dirty="0" smtClean="0">
                <a:solidFill>
                  <a:srgbClr val="FF0000"/>
                </a:solidFill>
              </a:rPr>
              <a:t>Domestication:</a:t>
            </a:r>
            <a:r>
              <a:rPr lang="en-US" sz="3200" dirty="0" smtClean="0">
                <a:solidFill>
                  <a:srgbClr val="FF0000"/>
                </a:solidFill>
              </a:rPr>
              <a:t>  taming of animals for your own source of food and shelter. </a:t>
            </a:r>
          </a:p>
          <a:p>
            <a:pPr algn="just"/>
            <a:endParaRPr lang="en-US" sz="3200" dirty="0">
              <a:solidFill>
                <a:srgbClr val="FF0000"/>
              </a:solidFill>
            </a:endParaRPr>
          </a:p>
          <a:p>
            <a:pPr algn="just"/>
            <a:r>
              <a:rPr lang="en-US" sz="3200" dirty="0" smtClean="0">
                <a:solidFill>
                  <a:srgbClr val="FFFF00"/>
                </a:solidFill>
              </a:rPr>
              <a:t>What are the advantages and disadvantages to herding?</a:t>
            </a:r>
            <a:endParaRPr lang="en-US" sz="3200" dirty="0">
              <a:solidFill>
                <a:srgbClr val="FFFF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2" name="Picture 8" descr="https://encrypted-tbn0.google.com/images?q=tbn:ANd9GcSCSWa5_UpYNKIfuMHG9kC3geJExAfzRSj-JMAKHO8zCi6Xc11DDg"/>
          <p:cNvPicPr>
            <a:picLocks noChangeAspect="1" noChangeArrowheads="1"/>
          </p:cNvPicPr>
          <p:nvPr/>
        </p:nvPicPr>
        <p:blipFill>
          <a:blip r:embed="rId3" cstate="print"/>
          <a:srcRect/>
          <a:stretch>
            <a:fillRect/>
          </a:stretch>
        </p:blipFill>
        <p:spPr bwMode="auto">
          <a:xfrm>
            <a:off x="6324600" y="2057400"/>
            <a:ext cx="2619375" cy="1743076"/>
          </a:xfrm>
          <a:prstGeom prst="rect">
            <a:avLst/>
          </a:prstGeom>
          <a:noFill/>
        </p:spPr>
      </p:pic>
      <p:pic>
        <p:nvPicPr>
          <p:cNvPr id="62474" name="Picture 10" descr="Egyptian farming"/>
          <p:cNvPicPr>
            <a:picLocks noChangeAspect="1" noChangeArrowheads="1"/>
          </p:cNvPicPr>
          <p:nvPr/>
        </p:nvPicPr>
        <p:blipFill>
          <a:blip r:embed="rId4" cstate="print"/>
          <a:srcRect/>
          <a:stretch>
            <a:fillRect/>
          </a:stretch>
        </p:blipFill>
        <p:spPr bwMode="auto">
          <a:xfrm>
            <a:off x="6477000" y="3962400"/>
            <a:ext cx="2324100" cy="207774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524000"/>
            <a:ext cx="6553200" cy="4572000"/>
          </a:xfrm>
          <a:prstGeom prst="rect">
            <a:avLst/>
          </a:prstGeom>
        </p:spPr>
        <p:txBody>
          <a:bodyPr anchor="t"/>
          <a:lstStyle/>
          <a:p>
            <a:pPr algn="ctr"/>
            <a:r>
              <a:rPr lang="en-US" sz="3200" dirty="0" smtClean="0">
                <a:solidFill>
                  <a:srgbClr val="FFFF00"/>
                </a:solidFill>
              </a:rPr>
              <a:t>What are the advantages and disadvantages to herding?</a:t>
            </a:r>
          </a:p>
          <a:p>
            <a:r>
              <a:rPr lang="en-US" sz="3200" dirty="0" smtClean="0">
                <a:solidFill>
                  <a:srgbClr val="FF0000"/>
                </a:solidFill>
              </a:rPr>
              <a:t>Advantages:</a:t>
            </a:r>
          </a:p>
          <a:p>
            <a:pPr marL="514350" indent="-514350">
              <a:buAutoNum type="arabicParenR"/>
            </a:pPr>
            <a:r>
              <a:rPr lang="en-US" sz="3200" dirty="0" smtClean="0">
                <a:solidFill>
                  <a:srgbClr val="20E032"/>
                </a:solidFill>
              </a:rPr>
              <a:t>You get to be a cowboy.</a:t>
            </a:r>
          </a:p>
          <a:p>
            <a:pPr marL="514350" indent="-514350">
              <a:buAutoNum type="arabicParenR"/>
            </a:pPr>
            <a:r>
              <a:rPr lang="en-US" sz="3200" dirty="0" smtClean="0">
                <a:solidFill>
                  <a:srgbClr val="FF0000"/>
                </a:solidFill>
              </a:rPr>
              <a:t>Animals provide meat and milk and shelter (wool and leather).</a:t>
            </a:r>
          </a:p>
          <a:p>
            <a:pPr marL="514350" indent="-514350"/>
            <a:r>
              <a:rPr lang="en-US" sz="3200" dirty="0" smtClean="0">
                <a:solidFill>
                  <a:srgbClr val="FF0000"/>
                </a:solidFill>
              </a:rPr>
              <a:t>Disadvantages:</a:t>
            </a:r>
          </a:p>
          <a:p>
            <a:pPr marL="514350" indent="-514350"/>
            <a:r>
              <a:rPr lang="en-US" sz="3200" dirty="0" smtClean="0">
                <a:solidFill>
                  <a:srgbClr val="FF0000"/>
                </a:solidFill>
              </a:rPr>
              <a:t>1) You have to move around a lot for new pastures. </a:t>
            </a:r>
          </a:p>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3490" name="Picture 2" descr="https://encrypted-tbn2.google.com/images?q=tbn:ANd9GcSSUZ-ltdmd7vWzuXfOBB9kHbHZUBr-B_kseVLAygiD0fSpLIyP"/>
          <p:cNvPicPr>
            <a:picLocks noChangeAspect="1" noChangeArrowheads="1"/>
          </p:cNvPicPr>
          <p:nvPr/>
        </p:nvPicPr>
        <p:blipFill>
          <a:blip r:embed="rId3" cstate="print"/>
          <a:srcRect/>
          <a:stretch>
            <a:fillRect/>
          </a:stretch>
        </p:blipFill>
        <p:spPr bwMode="auto">
          <a:xfrm>
            <a:off x="6629400" y="1905000"/>
            <a:ext cx="2286000" cy="1714500"/>
          </a:xfrm>
          <a:prstGeom prst="rect">
            <a:avLst/>
          </a:prstGeom>
          <a:noFill/>
        </p:spPr>
      </p:pic>
      <p:pic>
        <p:nvPicPr>
          <p:cNvPr id="63492" name="Picture 4" descr="http://upload.wikimedia.org/wikipedia/commons/thumb/3/3a/NCI_Visuals_Food_Hot_Dog.jpg/200px-NCI_Visuals_Food_Hot_Dog.jpg"/>
          <p:cNvPicPr>
            <a:picLocks noChangeAspect="1" noChangeArrowheads="1"/>
          </p:cNvPicPr>
          <p:nvPr/>
        </p:nvPicPr>
        <p:blipFill>
          <a:blip r:embed="rId4" cstate="print"/>
          <a:srcRect/>
          <a:stretch>
            <a:fillRect/>
          </a:stretch>
        </p:blipFill>
        <p:spPr bwMode="auto">
          <a:xfrm>
            <a:off x="6629400" y="3810000"/>
            <a:ext cx="1219200" cy="685799"/>
          </a:xfrm>
          <a:prstGeom prst="rect">
            <a:avLst/>
          </a:prstGeom>
          <a:noFill/>
        </p:spPr>
      </p:pic>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3504" name="Picture 16" descr="http://media.tumblr.com/tumblr_lfc5rhHhSt1qb8x3g.jpg"/>
          <p:cNvPicPr>
            <a:picLocks noChangeAspect="1" noChangeArrowheads="1"/>
          </p:cNvPicPr>
          <p:nvPr/>
        </p:nvPicPr>
        <p:blipFill>
          <a:blip r:embed="rId5" cstate="print"/>
          <a:srcRect/>
          <a:stretch>
            <a:fillRect/>
          </a:stretch>
        </p:blipFill>
        <p:spPr bwMode="auto">
          <a:xfrm>
            <a:off x="8032282" y="3810000"/>
            <a:ext cx="1111718" cy="1371600"/>
          </a:xfrm>
          <a:prstGeom prst="rect">
            <a:avLst/>
          </a:prstGeom>
          <a:noFill/>
        </p:spPr>
      </p:pic>
      <p:pic>
        <p:nvPicPr>
          <p:cNvPr id="63506" name="Picture 18" descr="https://encrypted-tbn1.google.com/images?q=tbn:ANd9GcTsK-Fn99dvvYLd2_Dq5moROaG8pdqSiQOvr15TSi2HWUH6kmuK"/>
          <p:cNvPicPr>
            <a:picLocks noChangeAspect="1" noChangeArrowheads="1"/>
          </p:cNvPicPr>
          <p:nvPr/>
        </p:nvPicPr>
        <p:blipFill>
          <a:blip r:embed="rId6" cstate="print"/>
          <a:srcRect/>
          <a:stretch>
            <a:fillRect/>
          </a:stretch>
        </p:blipFill>
        <p:spPr bwMode="auto">
          <a:xfrm>
            <a:off x="6858000" y="4572000"/>
            <a:ext cx="914400" cy="1371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mj-lt"/>
                <a:ea typeface="+mj-ea"/>
                <a:cs typeface="+mj-cs"/>
              </a:rPr>
              <a:t>The Mongols:</a:t>
            </a:r>
          </a:p>
        </p:txBody>
      </p:sp>
      <p:pic>
        <p:nvPicPr>
          <p:cNvPr id="65538" name="Picture 2"/>
          <p:cNvPicPr>
            <a:picLocks noChangeAspect="1" noChangeArrowheads="1"/>
          </p:cNvPicPr>
          <p:nvPr/>
        </p:nvPicPr>
        <p:blipFill>
          <a:blip r:embed="rId2" cstate="print"/>
          <a:srcRect/>
          <a:stretch>
            <a:fillRect/>
          </a:stretch>
        </p:blipFill>
        <p:spPr bwMode="auto">
          <a:xfrm>
            <a:off x="1600199" y="995362"/>
            <a:ext cx="6059653" cy="5862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mj-lt"/>
                <a:ea typeface="+mj-ea"/>
                <a:cs typeface="+mj-cs"/>
              </a:rPr>
              <a:t>The Mongols:</a:t>
            </a:r>
          </a:p>
        </p:txBody>
      </p:sp>
      <p:pic>
        <p:nvPicPr>
          <p:cNvPr id="4" name="Mongol Raid 2.avi">
            <a:hlinkClick r:id="" action="ppaction://media"/>
          </p:cNvPr>
          <p:cNvPicPr>
            <a:picLocks noRot="1" noChangeAspect="1"/>
          </p:cNvPicPr>
          <p:nvPr>
            <a:videoFile r:link="rId1"/>
          </p:nvPr>
        </p:nvPicPr>
        <p:blipFill>
          <a:blip r:embed="rId3" cstate="print"/>
          <a:stretch>
            <a:fillRect/>
          </a:stretch>
        </p:blipFill>
        <p:spPr>
          <a:xfrm>
            <a:off x="32657" y="914399"/>
            <a:ext cx="9111343" cy="5047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752600"/>
            <a:ext cx="9144000" cy="4343400"/>
          </a:xfrm>
          <a:prstGeom prst="rect">
            <a:avLst/>
          </a:prstGeom>
        </p:spPr>
        <p:txBody>
          <a:bodyPr anchor="t"/>
          <a:lstStyle/>
          <a:p>
            <a:pPr algn="ctr"/>
            <a:r>
              <a:rPr lang="en-US" sz="3200" dirty="0" smtClean="0">
                <a:solidFill>
                  <a:srgbClr val="FFFF00"/>
                </a:solidFill>
              </a:rPr>
              <a:t>What animals lend themselves to herding?</a:t>
            </a:r>
          </a:p>
          <a:p>
            <a:pPr algn="ctr"/>
            <a:endParaRPr lang="en-US" sz="3200" dirty="0">
              <a:solidFill>
                <a:srgbClr val="FFFF00"/>
              </a:solidFill>
            </a:endParaRPr>
          </a:p>
          <a:p>
            <a:pPr algn="ctr"/>
            <a:endParaRPr lang="en-US" sz="3200" dirty="0" smtClean="0">
              <a:solidFill>
                <a:srgbClr val="FFFF00"/>
              </a:solidFill>
            </a:endParaRPr>
          </a:p>
          <a:p>
            <a:pPr algn="ctr"/>
            <a:endParaRPr lang="en-US" sz="3200" dirty="0">
              <a:solidFill>
                <a:srgbClr val="FFFF00"/>
              </a:solidFill>
            </a:endParaRPr>
          </a:p>
          <a:p>
            <a:pPr algn="ctr"/>
            <a:r>
              <a:rPr lang="en-US" sz="3200" dirty="0" smtClean="0">
                <a:solidFill>
                  <a:srgbClr val="FFFF00"/>
                </a:solidFill>
              </a:rPr>
              <a:t>What do they have in common?</a:t>
            </a: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a:xfrm>
            <a:off x="152400" y="1752600"/>
            <a:ext cx="6553200" cy="4495800"/>
          </a:xfrm>
          <a:prstGeom prst="rect">
            <a:avLst/>
          </a:prstGeom>
        </p:spPr>
        <p:txBody>
          <a:bodyPr anchor="t"/>
          <a:lstStyle/>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sp>
        <p:nvSpPr>
          <p:cNvPr id="19" name="Content Placeholder 2"/>
          <p:cNvSpPr txBox="1">
            <a:spLocks/>
          </p:cNvSpPr>
          <p:nvPr/>
        </p:nvSpPr>
        <p:spPr>
          <a:xfrm>
            <a:off x="0" y="2286000"/>
            <a:ext cx="9144000" cy="1295400"/>
          </a:xfrm>
          <a:prstGeom prst="rect">
            <a:avLst/>
          </a:prstGeom>
        </p:spPr>
        <p:txBody>
          <a:bodyPr anchor="t"/>
          <a:lstStyle/>
          <a:p>
            <a:pPr algn="ctr"/>
            <a:r>
              <a:rPr lang="en-US" sz="3200" dirty="0">
                <a:solidFill>
                  <a:srgbClr val="20E032"/>
                </a:solidFill>
              </a:rPr>
              <a:t>sheep, goats, cattle, pigs, horses, camels, donkeys, reindeer, water buffalo, yaks</a:t>
            </a:r>
            <a:endParaRPr lang="en-US" sz="3200" u="sng" dirty="0">
              <a:solidFill>
                <a:srgbClr val="20E032"/>
              </a:solidFill>
            </a:endParaRPr>
          </a:p>
        </p:txBody>
      </p:sp>
      <p:sp>
        <p:nvSpPr>
          <p:cNvPr id="20" name="Content Placeholder 2"/>
          <p:cNvSpPr txBox="1">
            <a:spLocks/>
          </p:cNvSpPr>
          <p:nvPr/>
        </p:nvSpPr>
        <p:spPr>
          <a:xfrm>
            <a:off x="0" y="4419600"/>
            <a:ext cx="9144000" cy="1295400"/>
          </a:xfrm>
          <a:prstGeom prst="rect">
            <a:avLst/>
          </a:prstGeom>
        </p:spPr>
        <p:txBody>
          <a:bodyPr anchor="t"/>
          <a:lstStyle/>
          <a:p>
            <a:pPr algn="ctr"/>
            <a:r>
              <a:rPr lang="en-US" sz="3200" dirty="0" smtClean="0">
                <a:solidFill>
                  <a:srgbClr val="20E032"/>
                </a:solidFill>
              </a:rPr>
              <a:t>None of them live in AMERICA!!!</a:t>
            </a:r>
            <a:endParaRPr lang="en-US" sz="3200" u="sng" dirty="0">
              <a:solidFill>
                <a:srgbClr val="20E03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2" cstate="print"/>
          <a:srcRect/>
          <a:stretch>
            <a:fillRect/>
          </a:stretch>
        </p:blipFill>
        <p:spPr bwMode="auto">
          <a:xfrm>
            <a:off x="0" y="914400"/>
            <a:ext cx="8947150" cy="493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4" name="Picture 2" descr="http://theleedscitizen.files.wordpress.com/2012/06/220px-tenzin_gyatzo_foto_1.jpg"/>
          <p:cNvPicPr>
            <a:picLocks noChangeAspect="1" noChangeArrowheads="1"/>
          </p:cNvPicPr>
          <p:nvPr/>
        </p:nvPicPr>
        <p:blipFill>
          <a:blip r:embed="rId2" cstate="print"/>
          <a:srcRect/>
          <a:stretch>
            <a:fillRect/>
          </a:stretch>
        </p:blipFill>
        <p:spPr bwMode="auto">
          <a:xfrm>
            <a:off x="1981200" y="0"/>
            <a:ext cx="5275383" cy="5867400"/>
          </a:xfrm>
          <a:prstGeom prst="rect">
            <a:avLst/>
          </a:prstGeom>
          <a:noFill/>
        </p:spPr>
      </p:pic>
      <p:sp>
        <p:nvSpPr>
          <p:cNvPr id="19" name="TextBox 18"/>
          <p:cNvSpPr txBox="1"/>
          <p:nvPr/>
        </p:nvSpPr>
        <p:spPr>
          <a:xfrm>
            <a:off x="1828800" y="5943600"/>
            <a:ext cx="54864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Dalai Lama</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06" name="Picture 2" descr="http://2.bp.blogspot.com/_W90V87w3sr8/TOyjlQSQagI/AAAAAAAAAQk/W4ZvcJ1DYcM/s1600/alpacas-llama.jpg"/>
          <p:cNvPicPr>
            <a:picLocks noChangeAspect="1" noChangeArrowheads="1"/>
          </p:cNvPicPr>
          <p:nvPr/>
        </p:nvPicPr>
        <p:blipFill>
          <a:blip r:embed="rId2" cstate="print"/>
          <a:srcRect/>
          <a:stretch>
            <a:fillRect/>
          </a:stretch>
        </p:blipFill>
        <p:spPr bwMode="auto">
          <a:xfrm>
            <a:off x="0" y="0"/>
            <a:ext cx="9144000" cy="6846352"/>
          </a:xfrm>
          <a:prstGeom prst="rect">
            <a:avLst/>
          </a:prstGeom>
          <a:noFill/>
        </p:spPr>
      </p:pic>
      <p:sp>
        <p:nvSpPr>
          <p:cNvPr id="12" name="TextBox 11"/>
          <p:cNvSpPr txBox="1"/>
          <p:nvPr/>
        </p:nvSpPr>
        <p:spPr>
          <a:xfrm>
            <a:off x="1600200" y="5791200"/>
            <a:ext cx="57912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Actual Llamas…</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files-cdn.formspring.me/photos/20120721/n500b590f5931c.jpg"/>
          <p:cNvPicPr>
            <a:picLocks noChangeAspect="1" noChangeArrowheads="1"/>
          </p:cNvPicPr>
          <p:nvPr/>
        </p:nvPicPr>
        <p:blipFill>
          <a:blip r:embed="rId2" cstate="print"/>
          <a:srcRect/>
          <a:stretch>
            <a:fillRect/>
          </a:stretch>
        </p:blipFill>
        <p:spPr bwMode="auto">
          <a:xfrm>
            <a:off x="0" y="0"/>
            <a:ext cx="2639174" cy="3429000"/>
          </a:xfrm>
          <a:prstGeom prst="rect">
            <a:avLst/>
          </a:prstGeom>
          <a:noFill/>
        </p:spPr>
      </p:pic>
      <p:sp>
        <p:nvSpPr>
          <p:cNvPr id="3" name="Oval Callout 2"/>
          <p:cNvSpPr/>
          <p:nvPr/>
        </p:nvSpPr>
        <p:spPr>
          <a:xfrm>
            <a:off x="1676400" y="0"/>
            <a:ext cx="2057400" cy="11430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304800"/>
            <a:ext cx="1524000" cy="646331"/>
          </a:xfrm>
          <a:prstGeom prst="rect">
            <a:avLst/>
          </a:prstGeom>
          <a:noFill/>
        </p:spPr>
        <p:txBody>
          <a:bodyPr wrap="square" rtlCol="0">
            <a:spAutoFit/>
          </a:bodyPr>
          <a:lstStyle/>
          <a:p>
            <a:pPr algn="ctr"/>
            <a:r>
              <a:rPr lang="en-US" dirty="0" smtClean="0"/>
              <a:t>I need a toothbrush!!!</a:t>
            </a:r>
            <a:endParaRPr lang="en-US" dirty="0"/>
          </a:p>
        </p:txBody>
      </p:sp>
      <p:pic>
        <p:nvPicPr>
          <p:cNvPr id="5" name="Picture 2" descr="https://encrypted-tbn0.google.com/images?q=tbn:ANd9GcTRf87pg28ziDNwhB06UC1p_r6ACtawV-6njDvGd2wzkf0HGJCK"/>
          <p:cNvPicPr>
            <a:picLocks noChangeAspect="1" noChangeArrowheads="1"/>
          </p:cNvPicPr>
          <p:nvPr/>
        </p:nvPicPr>
        <p:blipFill>
          <a:blip r:embed="rId3" cstate="print"/>
          <a:srcRect/>
          <a:stretch>
            <a:fillRect/>
          </a:stretch>
        </p:blipFill>
        <p:spPr bwMode="auto">
          <a:xfrm>
            <a:off x="4464380" y="533400"/>
            <a:ext cx="4679620" cy="3505200"/>
          </a:xfrm>
          <a:prstGeom prst="rect">
            <a:avLst/>
          </a:prstGeom>
          <a:noFill/>
        </p:spPr>
      </p:pic>
      <p:pic>
        <p:nvPicPr>
          <p:cNvPr id="6" name="Picture 4" descr="Bear Photographs : Feeling Grizzly."/>
          <p:cNvPicPr>
            <a:picLocks noChangeAspect="1" noChangeArrowheads="1"/>
          </p:cNvPicPr>
          <p:nvPr/>
        </p:nvPicPr>
        <p:blipFill>
          <a:blip r:embed="rId4" cstate="print"/>
          <a:srcRect/>
          <a:stretch>
            <a:fillRect/>
          </a:stretch>
        </p:blipFill>
        <p:spPr bwMode="auto">
          <a:xfrm>
            <a:off x="381000" y="3276600"/>
            <a:ext cx="4419600" cy="33147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encrypted-tbn0.google.com/images?q=tbn:ANd9GcT4nbUbm4fckCsu2iYuuaDKsRvhT9DEgF50v65_DhktII_vfywH"/>
          <p:cNvPicPr>
            <a:picLocks noChangeAspect="1" noChangeArrowheads="1"/>
          </p:cNvPicPr>
          <p:nvPr/>
        </p:nvPicPr>
        <p:blipFill>
          <a:blip r:embed="rId2" cstate="print"/>
          <a:srcRect/>
          <a:stretch>
            <a:fillRect/>
          </a:stretch>
        </p:blipFill>
        <p:spPr bwMode="auto">
          <a:xfrm>
            <a:off x="0" y="0"/>
            <a:ext cx="2971800" cy="3886200"/>
          </a:xfrm>
          <a:prstGeom prst="rect">
            <a:avLst/>
          </a:prstGeom>
          <a:noFill/>
        </p:spPr>
      </p:pic>
      <p:pic>
        <p:nvPicPr>
          <p:cNvPr id="4" name="Picture 4" descr="https://encrypted-tbn3.google.com/images?q=tbn:ANd9GcSH-0Hqt4q4E4OXi7p4atoNiWIAGK6ta3rvICXncJ_v2X8WL954"/>
          <p:cNvPicPr>
            <a:picLocks noChangeAspect="1" noChangeArrowheads="1"/>
          </p:cNvPicPr>
          <p:nvPr/>
        </p:nvPicPr>
        <p:blipFill>
          <a:blip r:embed="rId3" cstate="print"/>
          <a:srcRect/>
          <a:stretch>
            <a:fillRect/>
          </a:stretch>
        </p:blipFill>
        <p:spPr bwMode="auto">
          <a:xfrm>
            <a:off x="0" y="4038600"/>
            <a:ext cx="9144000" cy="2819400"/>
          </a:xfrm>
          <a:prstGeom prst="rect">
            <a:avLst/>
          </a:prstGeom>
          <a:noFill/>
        </p:spPr>
      </p:pic>
      <p:pic>
        <p:nvPicPr>
          <p:cNvPr id="78854" name="Picture 6" descr="https://encrypted-tbn2.google.com/images?q=tbn:ANd9GcSH8ia83ToqL7GrZYgBVnRwDOKf9nRBzvEjxLfwRFfIuBJaMH6G"/>
          <p:cNvPicPr>
            <a:picLocks noChangeAspect="1" noChangeArrowheads="1"/>
          </p:cNvPicPr>
          <p:nvPr/>
        </p:nvPicPr>
        <p:blipFill>
          <a:blip r:embed="rId4" cstate="print"/>
          <a:srcRect/>
          <a:stretch>
            <a:fillRect/>
          </a:stretch>
        </p:blipFill>
        <p:spPr bwMode="auto">
          <a:xfrm>
            <a:off x="3124200" y="1676400"/>
            <a:ext cx="2466975" cy="1847851"/>
          </a:xfrm>
          <a:prstGeom prst="rect">
            <a:avLst/>
          </a:prstGeom>
          <a:noFill/>
        </p:spPr>
      </p:pic>
      <p:pic>
        <p:nvPicPr>
          <p:cNvPr id="78856" name="Picture 8" descr="https://encrypted-tbn1.google.com/images?q=tbn:ANd9GcQdAU0W4p50rRtV_MgCrqvL6WL4UMJGR9n6Jk4ZaOBXvHxFK-hP"/>
          <p:cNvPicPr>
            <a:picLocks noChangeAspect="1" noChangeArrowheads="1"/>
          </p:cNvPicPr>
          <p:nvPr/>
        </p:nvPicPr>
        <p:blipFill>
          <a:blip r:embed="rId5" cstate="print"/>
          <a:srcRect/>
          <a:stretch>
            <a:fillRect/>
          </a:stretch>
        </p:blipFill>
        <p:spPr bwMode="auto">
          <a:xfrm>
            <a:off x="5715000" y="0"/>
            <a:ext cx="3429001" cy="3886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heeptotheright.com/wp-content/uploads/2012/02/scan-tron.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5" name="TextBox 4"/>
          <p:cNvSpPr txBox="1"/>
          <p:nvPr/>
        </p:nvSpPr>
        <p:spPr>
          <a:xfrm>
            <a:off x="381000" y="4995952"/>
            <a:ext cx="8458200" cy="1862048"/>
          </a:xfrm>
          <a:prstGeom prst="rect">
            <a:avLst/>
          </a:prstGeom>
          <a:noFill/>
        </p:spPr>
        <p:txBody>
          <a:bodyPr wrap="square" rtlCol="0">
            <a:spAutoFit/>
          </a:bodyPr>
          <a:lstStyle/>
          <a:p>
            <a:r>
              <a:rPr lang="en-US" sz="11500" dirty="0" smtClean="0">
                <a:solidFill>
                  <a:srgbClr val="FF0000"/>
                </a:solidFill>
                <a:effectLst>
                  <a:outerShdw blurRad="38100" dist="38100" dir="2700000" algn="tl">
                    <a:srgbClr val="000000">
                      <a:alpha val="43137"/>
                    </a:srgbClr>
                  </a:outerShdw>
                </a:effectLst>
                <a:latin typeface="Arial Black" pitchFamily="34" charset="0"/>
              </a:rPr>
              <a:t>THE TEST</a:t>
            </a:r>
            <a:endParaRPr lang="en-US" sz="115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 y="533400"/>
            <a:ext cx="6705600" cy="60960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696200" y="4191000"/>
            <a:ext cx="152400" cy="1524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4495800"/>
            <a:ext cx="3352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Cow Population</a:t>
            </a:r>
            <a:endParaRPr lang="en-US" sz="32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6781800" y="4648200"/>
            <a:ext cx="2362200" cy="107721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Elephant Population</a:t>
            </a:r>
            <a:endParaRPr lang="en-US" sz="3200" b="1" dirty="0">
              <a:solidFill>
                <a:schemeClr val="bg1"/>
              </a:solidFill>
              <a:effectLst>
                <a:outerShdw blurRad="38100" dist="38100" dir="2700000" algn="tl">
                  <a:srgbClr val="000000">
                    <a:alpha val="43137"/>
                  </a:srgbClr>
                </a:outerShdw>
              </a:effectLst>
            </a:endParaRPr>
          </a:p>
        </p:txBody>
      </p:sp>
      <p:pic>
        <p:nvPicPr>
          <p:cNvPr id="80898" name="Picture 2" descr="https://encrypted-tbn2.google.com/images?q=tbn:ANd9GcSqYWVJ_G-23siGL7H3DivHOYYc8HNrYX7Ml9xhWIQIWRN3fBY1"/>
          <p:cNvPicPr>
            <a:picLocks noChangeAspect="1" noChangeArrowheads="1"/>
          </p:cNvPicPr>
          <p:nvPr/>
        </p:nvPicPr>
        <p:blipFill>
          <a:blip r:embed="rId2" cstate="print"/>
          <a:srcRect/>
          <a:stretch>
            <a:fillRect/>
          </a:stretch>
        </p:blipFill>
        <p:spPr bwMode="auto">
          <a:xfrm>
            <a:off x="7561928" y="2971800"/>
            <a:ext cx="1582072" cy="1085851"/>
          </a:xfrm>
          <a:prstGeom prst="rect">
            <a:avLst/>
          </a:prstGeom>
          <a:noFill/>
        </p:spPr>
      </p:pic>
      <p:sp>
        <p:nvSpPr>
          <p:cNvPr id="80900" name="AutoShape 4" descr="data:image/jpeg;base64,/9j/4AAQSkZJRgABAQAAAQABAAD/2wCEAAkGBhQSERUUExMWFRUWGBoXGBgYFRodGhcYHBgcGBoXGBUaHCceFxojGhkUHy8gIycpLCwsGB4xNTAqNSYrLCkBCQoKDgwOGg8PGikkHBwsKSkpLCwsKSwpLCwpLCkpKSwpLCwsLCksLCwsKSksKSkpLCkpKSksLCkpKSksLCwpLP/AABEIAOEA4QMBIgACEQEDEQH/xAAbAAACAgMBAAAAAAAAAAAAAAAEBQIDAAEGB//EAD0QAAECBAQDBgQEBAYDAQAAAAECEQADITEEEkFRBWFxEyKBkaHwBjKxwULR4fEUUmKCFRYjM3KSB0OyJP/EABkBAAIDAQAAAAAAAAAAAAAAAAECAAMEBf/EACURAAICAgIBBAMBAQAAAAAAAAABAhEDEiExQQQTFFEiYXEygf/aAAwDAQACEQMRAD8A8pwWMlgMZQILX+YEJaitnq0FYmSlKRMSkZSSC4eoDULUoU008YSCYaNS30vFhnkgByzuz0ff0EUPHzZU4hExWaoSBuwGzflA+YEMAHjFz1MK0t5WtFalAl6wyQUhlhJiUqTmAUApiGAcG+kSxK5Ocf6ZTUvaqTryhaJjfWLpMwXJrs3qdzC682CiqcltKRWpVbDyi2YvfSIBQtDhMZjBaykt3QA21TrU6wKUxNBYRCGKlbddI1k1YekRmOTEFEm8EIaiYnYcmA/KLZq0LNQEtVgne7nzhcFkC8YVneF1A0FTJYG1RRh6tFCgx8dQPWING2pWGJRaiWCP2i1GlHA/pFucBEtaCEYlR8wX9IDIPcMmStNUMpOzAXb1powMVLCUKbKMpBIYAlixfyYtSFq1FiancuQ3JuoPsRCSQFBTO1SCWfeoirT9i0PEY+QthMlgBv5R8xoTQJ5Ns0LsbLkgkJckguWASFPQAbNG5uGUqTnSigLKOZzckd29mrAQkHY+USMVd2RIqmdB5CIBEFjDGMGG6eYi3ZDpg6VjYeUaUzu3oIOlcPzFgCTyBP0hl/laYUpKZay7/hOgd62hXNIAllsxdLlqaNzNK00jSmKQAOZoHh/L+GV5ask0+ZaBQ2ZiT6UgzC/CCixUwDiwUotWrAB9NdYDyRQTiWjUNv4CMh9kQWhPvwjYS0M14JJQCgKCqXYhstT56bRtPCZhDgP0Y+ghd0LsLVB2iBRD3D/Dk5YJCFEDZCj6gRmG+HZq3CZa1NdkKNPKDsibCRCYwo5R1OE+D5iklRoBd8o+qq66RZI+E1KTmSUNVyZsseGUqeE9xWFWciUmJSkR1cv4NUUlRWlJH4XUX/6INYoPAUAA9pXVPZzKf3FgTyht0Gmc6JRMTCI6NXw4CkFAnK3eSlKfBWdRJ8IJT8OqDKEmbl/qWkPvVKKCFeRLySmcumQ/XlGjh20jsv8AAFlQKcMEa95cxQPUlVX2DXgnDcJmJW/Zy5ZJZhKQQDZhmCmNz4QvuR+yKLZwqcETasHy/hqcopaVMZXykoIBHJRABHN49AwvB2+adM77OAvKk6VCSwrEzwSUAc4Kmu5JZv8AlFbzob22efzvh7IAVLlpctVaSebpDlubRSvhkpJYz83eZkS1nu6qBXlBj1IcHkt3Uilqc9ReJH4elqBaUOVLnmLg9DA+R+h/ZZ5arAShaXOWQXBKgkFPNKUkg/3QxRggqUDJw6AszFOlSSsZMqQkha9cxXTkKR3+I4CoABMhI0+UDTUxrA8AWmiUJSaba9Yj9Q/APb5OMlfCmIUB/pSBQj5RQ7lrKrflF0n4ZnuSqVh6kaCwoSz636x3I4SXLzAAxNdDakR/wSSAlSpx0Pdax+sV+/ImqEWH+G1SgMsyWFkAECWGYaEvV6A0rEf8vhS+8UFQIzK7FB3ZwU92h6UhmJUgKFFKTu9fMN7aD52KloHdRmINCSTRj5Coiv3WKnDzQmHCZCWSAkkf0oFqaJqWekH4XDy/5C4OgYGgY06Rd/iwHyyku5Py2HLYxBPGJmja9N4G7+xnlgjaKfLLUSPlfNQVLX6xNHCJj5kygAbuwO1zVrQKiYt6qsPDW3mYuXxKaABmpanrCuX7FWaP0WT+GzECsxAA/CK6hjSJSMJKBBXMd2t1bW2sAE0rcselqxYEW90hNge99I847FEbiuMjqk9z9He4DCLm4aSlSl0QggAlJHdDMRrDCTglOHWslhVSi9KfM9IM4Lgj/DyiZiQBKlGia1SGIfpDHD8ClNmzk+Irvpu9Iwybs0cCHEcKlqBQotuxIodyDW2sAf5Yw4rkUaVyq2p+O8dgeG4YO5elnLeXnFqjIlpByp0gXIj1OQTg5SMoSlQ2BvuKQX3Es6Uk1/SmsPp/G5IAypB8BTlFeH+IUpTVIdybdTWA/wCiucV5FCpS1GkosNklhWzdIJlcHmOCJQGzotyvyvBK/iQkNlrceVfrEf8AMMwPQNTQ0hbX2RZIt0iyZwab8wyIVVz1pteK1cMm2MxKdDqL6J8bQn4n8QTiCASKdLG7eMJJ3FMQpQeYWu/MatA2ibPjzaOv/wALS3fm1DmlKOHu9In2EhBJdyLd65B3tuY5bD41avm6DlvBaWLMdYX3F9GbLDJiV0PETcOGAQKh9dN/MwTP4nJSkgJSrkx6NWESBqNddvD3aIKTWuvt4m5k9+Q7HxAACyEuxpZngY8cWbADYcoWMXd7ARpNb+6jURN2K8035GM7ikxTVAIMCFanJzVvt7o0QSNNzXztFpBLcx79HhW7E2b8lalFq/vzjQRRunpaJXpf6RgSPvEsUgoAdae+sbSlrvanjG1preov6/pG5ZIA2fzgEoqIJ5flzibm0XBvX7GKUqZtvd4NkomTYc/ptGn/AA31jYOvvb8oitNaefKAE0ZRIeNpNcxsC0bm6pagaKUsCwLuxA6WiEPOs3KMjM0ZHYLD0Th009lKaxly3H9g+0FDFlqmmz+FYDwC1GQgP/6pbPyQB+UErOmw26kDzMcmT/JiNli1UIdzXXR2inGTH8/oP2gjD4ZR0oLk28TEjhQbLBbQA/WJQ8MU59IBShr+/dYsQgNW+msTMohQe3S/jGS1XHsPCgninD/SIyy9CbH9xFXEDNyPLSVJBqRfy25wwwOCzuo2HLlDLDyxkBFBq20Szf6HDzu/+HG4bFBSsqyxJYvfk+0G9iC4Z2oG0olqav8AaGfFMIhRolNb2c6O4hTKylRSCRlZjuOR1It5RLOwuRdxHiRScqQXOw18Lc4K4VKxSlDMgZdTqKP4wzweF/1MxLghrNXd9IdiVlDoYnYfnBukJJWqYlALAaHlGlS3DPan5w6wGGzhTj8T9H+0L8dgly3zA8i9B1gUcPN6WUX+PKAwihBNT+46bRgBA218Yj2lXs/n+oi5KgaFq82MFRvgb4U6ts1LkG/v3eJ5PWnj+8Zi5SpaDMCSpKaqDFwLPS4gLC8alzA4LF3qYji4lfxcngIRMsw/UxLLvbbnFE3GoSRUQXw7FImrCQU31LXhVz0MvRZO2R7Gtr1fwiWF4ctdEJUvoPbR3/BvhxCGK8qz/wAfu9Y6JCkJoyU+QjbD0t/6ZW8VM8bxchSCyklJuxDdPvFUsHMHowqSKbx6j8X/AA2MXIITSakOhWr/AMpOxjw/GdrKWUzQpKhQgxTlxe2zRh9Ksnk6GSlx0H5N9TE5hswNQ3RvZjlRjVCqVMesYeJTMrZz5RVRa/QfUjo3JB92P7xuXhu8Pzjkl4+YxD6veCMNxFYIJg6k+Avs53LGQP8AxEZHVE+Mvs9NwSAZEs2PZo/+BDLhWFEyakEsm5rWx/KFnDEvJl1cdmiv9gH6QywE0S1iYztcbixDeMcl1vyYFW3I24vhxLl5ksoWSnT8zHGTviOYVBK5QHp+0d8jEiYsspk0AFKUr4wp4vwvt3CFjLpuefKLZvjg72FQaoRy+IcgSb7eesNuGICiM1U3LeofaEP8PkmGVm7SmUgCg6mtYcSJ6UAB6uAQNDavSKlTDkjXD5Q++JJiZSGlhqABuaannT6wqmYxkJSAdrW67CGM/CqXJKgLKZ2rlfKOloAxMo5QavEyLkbDVAM9QuQ2vlq8LZkrKQQLVfqbUvBmKS8UqcoIDKNw1ByepitM0BeGnJ2grA42pZlVIo+/PX0hZhpJS73EOeGSaFrwqbfBHSDeDYslSgQzlxyMR+KcT2gDfKKtzsXasNpWBUiTmNczlmGmtneEplKmBSRcnu9S7eoEaP8AMeTFsnK/o5TFzCE1YBizi/QihhLwrg68VNcKYJrYktuAI7viHCsLJkrlzz2kw1ShBJUFtRwl8oe5U2sWScOmQM0pkuliQGZxVMLgm5W/A6mmhtw5KRhznUlWVJC1EM4ZnbxjwtUlctZCbOa8tI9E4pjVLzB2BFR/M2+8c/OwtRzi336dDQw+RUmXMNzBeFwZevvwg3CSdPdPZg+VhhFEsrL0qH/CPiedKkdkFO3yqNSBtW4gXE8TmTC61ktudIrw8gGnKMVLv7/eEeSTXYixxTtIYcP+Kp8hXdUSP5VVTTraG/xBJlY7DdulAExJ/wBQXIFnHKOX/h3htweaZZpqCCDYg3BiyOVtay6EnjV7Ls5HE8LbSkUowhHP3aOx4jw0XApceMKDhmJiq2i1UxKrC7tG0ywGGUXuzQ1XhAYoEio6+cDYlHnnZxkXZI1HbMJ6RwpZEiWCP/WgvyKRtrF8uZmIu9CfT9PKBuFuZEq3+2j1QmCZcrZxTz/WOTJ/kziS7L0zcqicxd6c6m46NDLCcSBDPlV9YRyl0D6atfVvJ/KCkBr7ddKiDGVFuLNLH0xlgOFS0qUQQCp6v5kCJTpGGkgqoWBUerbn3WFeVywerV0HT0io6i+byuHeJvFO6NU/Xzaoe/CXx7hp4OGUOzmJSkFJGurbsfq8D4+Z3ykGOOk/DqzizjJZSezmAqS7Oks4ToXD+MdDxfEpnTHkkgpNQQxHWNeepRTRo9LJ3/TJ0sBMCSy3r0hliJGjv7/N4HOFY9I5sk74OqnwSlSqPvDPgQT2jP1gVcohBysVMw5Exrg2KRIW8wKUT+ERdBcqyrK6iwn48/8AJ0vCZZEtBUpSSHtl0Fdd4RcH+LpaEhEwntFF13Zxaj6gP4wHxT4LRiJ87ET5wTmJWEgOwzECWFPcACopaOd4tJ7NaF2dj9m9Y60ownUTkXJK0ejTeKSCl0SgHDsAw8RrC3E4wqbQPYWgLAzM0tJ3H6tBE2uX/kI5jdo6yjRDEXPSAVSu8dv1hlMDk+MUplvFL7LECSMP3iOcMZUhjFsjCVgtMmJqTYoloIqItVK3EXiVGLhaBYPBkkaiB+zekFYSWwg0Bjvh+AE+Sv8AmQXHMbRzuM4YQo7Q8weMKArL+IMfOITlBQ5xbOnFFMbUnfRzi5LAwvQqvveHONSx9tCQS++x3+8U1TL/AAefPGRrKYyO2Yj0Dhbfw8nYolg8+6IY9uPC3gD+3rC/hKM0iSNkIPoILXLcU909Bz5xx8n+mcN9sjI35AffprF8mY1PEdWMVGWS9LsP1+gjed8uo/SFBRYZpLMS5Jq3296RgBDvZi3LW/5xOXvqKtzNz5ARRMW71erHnTaDQaKBLUZqVAslQ7wsHH6fSGOMQntZeUXSyv6qhj1hVOSpgWbKQbb0rFcnin+sH0Hk0XJtxOr6N/j/AA6GemtNNHilAPhF8o5gTp7tE0ShtFL7OknwWyBQ6wLw5SQteYAmgD6b/aI4nHCXTVoTYLGlSyRrFqK5Oy/4pmlEsseQ5fpCD4nk/wCkg/0j6w/47hyqSkG5L+At4WhJxuWVykgaJHvxMa8UkpJmPJzFoj8M8USqWlD95BYjlVjHQqQKdfuI844BOyzwXYEt6fnHoUma+UbmKs0NZ/01Yp3EuWnvK8YjIRFkw1V70jcpNB09+sZmuS++AiSWJglKrwEj6vBcotB6AVqmXeNkUiuaqJSF0HjCNBRKRWGsmUwhZhFMYPROfpDRQsi6TLYHrAq8R3m0gzNTLCoIOYwZMVF60A/tCfE4ZlU3h0oQJipIYQlDo8haMjeWMjtGM9B4Hh1KwspnHcS48KO1dHhlh1AKJqwFwXNqMObkxZ8O4dQkyia9yUoVIcFAuejjk8WzMAvVISQTVrC9WoWb67xzZw5bOXpzZBGUtlUWaraVId9ASAeRivFYNtgSzJLA94BWUtZqesEyjkypHeFSeVtOgdt4xWFKjU1dnZ6b5uQavSJqiOKB8Rh0gZgXzVLbVDXpRvPyjMQkAgUeofXKPu9OYEbISVEjugt9GpuXHkYsGFcjMRQXq4Db2vyvB1C4foBxAUUFkKJBv65SNGb1jlJqFKmgp1IHsR3kvBsHfKCDu7HU9SD4l4RzMb/h6jM7JExfadzODkRLoy2DOouQHoMp3izHj2dGjFNQR1OF4TM7EHKqvIvvBOB4PMNk/rCab8YYnGFw0mXplUC5FaqN+kam8UxOGSZqJ6CPxuQU20TeL16OP2XfKl9FPxX8Nz0DtCggb/n+sKMDIMtGcnR3fX84bfCXxxiMRiFCaszpExQllJAYPQlIbQsdoV/G8sSliUOZ8NISeDToaGbbsHXxbtFs9BQfeN8VDYaYv+oIHghSj6lEJ8MMpc0asR45jD2YQ+hJFfmNSdqAIEUzjdRXlkbOYkTG849B4NjxMTKVq1eovHniRaOo+E8clKuzWWzfKTu48qRpzRtWNhlTo7MIcny6UgmTL7re9PyitEunmfpFsr5Y57RsNJAja533ihZOUxpIJPWEbHSMIMSlAgQSUgCsUo1gqJLLZJrBGHDkEQF2gBaCMIawwjGzOOkApld71gnDmvIxKYQIDQEVzWA5wDNmOR1glZeBOz7w2cQGhkeR5TG4sjUdgxHqfDMetEiSAkMZckOaVyJFOla+MTmYhRV3xl2dTsWZn8meKOG4IfwkoByoy0HYNkSWJqwgzE4dQDGqiO69CbEp5d21dOcYZdmTUgZBIUpMw00qCzOGpoKnrB8nDBF2IzOW0Tz5EvGcPw4LBQYGhNXZjbZqAg1PhFklKisuqrKJILZdU3FLt5QKCo0BY0FTBDBixU+gvQHSu8DGarMEqACmc1qauwpq7+MOlYdICzZzlpoBUpB/7V2flAuK4e6klKSVGhrQsbgal3qIjI0+zcuaCzkFLZS6akpIfW9RfQ0hL8UyEz8JMVlDh0rYs6GBBA5UU0OzgipASkjMcyXIb5WudjWEvGeAz1lZlzEJQsM2o7oGXLrQirxfhlq7Ykk2eZ8Lxa5YydpmFavSLcZiFLTkUokGimLHdwIWqwkwKKcocEgiukb/AISZqUJ6mNnPYD1D/wAVTZYWquRMpASE6KKi7qOpoTFnx/KlqMuYKqdSTW6RVJbzEef8JwMzMV9oUoTVRAIB5DeK+I8TVM7ofL1v46CFk9lRE9XZZP4o6wACpCS621b8I8WgxSe0w+ImKBdICUvupRJ9MsLMFhmv5R1SMEP4dCDeYcyumnoBGbJqqNGJOTtnDLFRFss1DRdj8LlnKTt9GgvhPBVzCNBWvSLXJUMou+DtPhrEKXh0lRchw+40htNWyaViOHwyUISlIYAU6iNzpthHOb5N0eiPZOnrF0iWAAPKIk0ikz8qhV4QcJnKdNN4oSlkgnZolhVOk9YvXJoIIBWudUnaCsDPJiP8JUvaJy5IFoQgyTOeJTFhqmF8uf3ukETVPDWAnLLxuWKh9/v7MQCqRpL5g+4+sFAPJWjI08ZHVMZ6lwsZZcg1B7KVUa9wEinKlbvD3+IQJSUqYZcoS5NrDk9qDfYmEHCZZ/h5ZUshpMsAE6FAtyJ+g2giahKZPZpFAX7zEs9wCGdtIwt1JmaxxMnKRlyhLEVDue82Wt9K+IpAch2SwIcBNHqyXAfUUF9x4Uyse5SmpWHKSK0qSNCQGFBtEZ7nVISACe8BmPysW0fNAbG2CJ2IyqBYEAvXct3Q3QU5GKk4vOQoNXMcrakKGhGx9LQKuUpRZgqgpYMdGpoRT8hFQUUkAU5s5YlszC7AtXxgNi7WxtJxAQ6MxuQSwYFiNNwFU5xDEY7MyqaZgbUu/mLbCBJ85YIzBObMyiQmoahJCQ4tASypIU5qFAgBi4cAgDcHN0aIG0D8X+HUTlFQQjtHqFEB+81/w1ep+8V4H4YQlIKxlJeiQ4DHcDZz0EPpE1JWcoUDlLF2cgNQ6OQmhi+ZLKnRdOXcAksXHll32h9nVAQixfAZSpZlspyWBL0NGZIprrpHBYvhxlTFAio5UblyMeoWBcqUEsK0NmAI1BDMafaEfxNwUzM02zAJlp/pBKlF2q5UT5Rbim1diy8HFyEPHXyg6xWiQ3TSOYlyS4AjocBS+pivJyjXj7BE4RKp0xRu7ejQzkhmAo1ByG0KytpviT5w4Qizxm5NaoY4acCQPD7xZOljMCdDCtBZTiCZ00sG98oFhCpiw0LPxecVicTSCAGHnAssQXhbQapdIUSZ5LAaVgkToNi0XTp4ijtmEDqVWK1LJ1hSEpc2sGDF71hVPmGhAiyQtxBQBvLxHjBMucHHUQrQ4YHW0FYRNR1H5Q4rPK4yJNGR1TGelcLfsZJb/wBcplU1QGFRWx9YOnoDKWU1JBUe8MwAOZxZmD7xPgoz4aWhQLCRKIa6gZbMOhc/vG56cqsiczqcvWzUII5P0MYJLkzUynDHvJUtXy2Vu5DOroHJGvjBU8MQQkUAUpjTKQWI9fEGB81UqIJT3riuZOhtYFq1JBEE5iASCBYCvUmnIKJB3hQr9lpnhxmGUpNb7OoA6EeoJ2gJfDyqW6RlOne0dm9dj4QdxKYKMxSl02cg7EitqA7iKkEIQBopKmpWveLg2Ukk9aw1chpMGUzJclgCGIfMNUu+voIol4glJqlnBLfhLbENVwNvrF6sQUgn5ks9zcnKqmtwwLa2rFXbvlRlzIXQFnrdwT1ArsYgaCsMvukgBC3ZiCAKd6g625axFWF/Gs91TXICndxVNWIcnmBBSJlQ6pZKaOXo1XB/E2b6RDHzUGUQpgKWdiGNRswbz8INEaNSV9mDMIHeAypI+ZTVdJ0DCulGhfJxMyaFJUlKQkulL0yg1Lm1CzRdMxcpYJcBlApcDuggApfQA5T/AHGNzUpCgBZg9aVYBI5kux+sKSjk1YBpxAcAEmu2l+sWCcEv9Y6OdwtOZyXB7pLVB2UNCGY+xCHiXDshO2kWSVosg6F2KH+olW6fUH8ofyMMSBS9Y5rFrcoOygPAhvyjrcBM7gJpT2Yo1NKkDYyQWGmkVSiQW0ENsSMyXBhWlbU03hJRosjIkUAVEUzZ1G5RubPA6QBOxLloqZanYVImHygmWr1/KFiJ5iKsYRBRGMlqqGMQIL0gDD4oPzhjJm5hT3pBFsgguW3hlh5CQKj3YwJIwJKxDafJISIeKFboCnAt3TqPJ7+UE4Y94dR5uIhKw9qcowoIWOoh0uRbPLc8ZGOIyOoZT1XhU1pMnK5ySUL5/wC2kEO2xfxgnEKclGVICsiQdbuEPqOWjB9YB4cr/wDNKSliewS5sHKRQh6gOl+kZg1JQlOqktUkEvcn2X+sYJVZQNZuKCyMwdhQ7374P4nJUQdQPGB15MqmdyElgNiDs1WT5naKpywJSF5alRBGZnSXYtXcU2aIYScZgAdQVuwYA3ysdtTuYWwWui5E5gKd4AJynVLpLu5erc6CCRiXRlOUhwFVunKyiNjlAD9TygNSQk9wVUWBepFGANxS7bcoF4WvNNSAggMACpylvlKnsTmc0tSJZLT6G2LwoEv5jQ7jvHKCx6ljTppFUsFOWhUcuah7oJGprUGuly8SxcpOUZnSpsuQCx3A3BYjn1ikTcmWuZQYAn5SctaVY0VW7gwzYxccMkqy5q1SLFwzg9fmHgIrx09LF2JFAQNCyXfzYczFCseCcwsHSNGepoGAsPF2vG5eLDEFIVmLlqMzgguQQs+D0uTCkNKlhSAAwJBAFqO7OQwBAf6RGXNBclP8tGuWZjsC301jFzEAHKlQfQWL0AKQXtm05RXhVgUoU6KJqkk1B0YFucQlrwGFRMv5jlbIAxbMHYM5c0dxyfeDJHCE4iT3j3x9ekLJmNzZUsXYMHBY/wDENUhh0EGcBx/ZzElVlC496FxFkXzRFLk5bjnw6uU5IoCK+MPuGIzyRuwjovigJmyCE3a2tKxy/DpnZ0NoZR8D7eSxBZeRVIr4hhCKgUhqZCZqaFlCoi+XIzy6hjY8jA9ux1kOKnSyTTxioYcisdavgp/l/aNTuEgUaMs4UaoTs5mXgnq0CzuHE7vHWTOGMKQMvhpeKlwWM5BXDZiFPfpDnhyDSHcmS1FDlBuH4IkkEWh1yKEcK4f3czQVOw4UWMMsNJSiXS0QTwlZqabc41wxcGSeR2K5/ClJYgOD784gjhzqAuHH1hkZ5S6FOCN4yTikuOo8eh3hnjoXc8D7ERkXdoOfnGRsoTY9B4YhS5EksSEykDKWD9wVf3Rgbwfi5iUgdQwUdNWb3zgTgsw9nIQEsBKlXIIqhLg2Z7wzw5lkZiC5EyuwqRRru6WO0c19spXICpLnszbMQctXq7MeQHRuUX8OmBKlONszmoLnIfe4iqSlIQQokO4Sq+hA6MCYjMYrUx7yswNmAAoltqM/IczCpErkNMoS5gzJBBIKdwdDozOKexUcYO1ZxmSShgaEN0oXd42ua7qUS5YKpchIbU1Ber6wCsKAcVUkU0JZqHwAiNpE6GE5YW6VMXSq34VEhzmOvdAYOzmAJuFUkOAot3iGdil6uKsojzpaKpiQAp3AJZN6BqVfStYKw5C27wswZ6sovTlev3EFcjqu2RlTlEELDO4UFU0bch7aQVh8OgECiksX5JJAJIe9X/thfhld51ByQ4LULGpFN/vFcrMFMl1EulqasoAilH9YJG7DlSEoVcrAYlzZVyxd8vKJyZaFJIOYBnclNxlv3asNbsIHmggkFXfcpCdahwqtwQ7QRLlhSSghy1WGnd1ahq2usAUpVNklP+2kgXWaqepf3pziWFm5grupOocMoCtQXtmCvSCEYKUJaSQAUpUxL5XAJCdjVeuwgKYpYKSgh1DLkI7oqC5N9yxf5tbQSNDzgE4B0rNRoTp7MDYvAhyRR4S4VM0Fx3sozPm7xcklISzsARfyaCEcczXi+LLE+AnCzMi78ukdFwuZLNxUl/T8443GYn8Qg3h3Hki/KLELI7PEJ7NQ2Xb8opxOFFTAk7jCVy2Jc3HUW+8GdsFICiBUO0JmiqsfFJ2IpiiCx/aIyZtaxmOXVh7MQlqG1ReMLXJuTCJqUkjaL8Kpiz0t6wCVuaONYvnpKJZWdLcyRFmOFsSc6Q0EyyRUuFdAN4e8OISKmPNuHY9blSjfn6Q2HxEUhgY3x4MMnZ2PEpUtYqA+kcXjpKpc0GoS4p9Yvl/Ee5hTx3jfaM2+hgydiI8m7UbRkA5zzjIuAex8OkpGHw6wComVKNDRPcSzl2emps1KwctbBRF8iiyRQHclqCvnAXA0qXhEoDsZMtLEVSsoBUXIfIQwp/Nq0ESldn3QO+MwLirEEEPUEgfisQI50kXLoETIzgAEqIRmcUGZyEsOpR5JiJWoKCT/ADnMWLAsmygNyR+kbShkUCu6GZiWSGIe3P0jFz8rjKpWUgVBD3Cg5u+v/GEF2RuZKSoKzkkpWatoSWb+YAVe1jBqlAC9y5LvR2B5ONIG4hKISwTUrGf+lw6elQq2wgrA8PfKSkpAUKFLjvUciouKlhpAq2BrkHk4RSlMpshISHOoDBzpcEbxHhchJDFOZioKBIB7yRV9u9c6tD1OGSFJKQ5J9Akn5tgpJHgIXTMOsqWpKCDntXQFJGUi/wA3Vhu8FKiFc7CjKgUzJahuUl1EDcnMC8LJk5YW2XvIBUWcDK2YkGr/AKaQ1VLKhMUtClBwoMGUAVkMU0zFshYtTrEZMshT5QsFKmLEUIbKoEuCFFVOmkHoil9A09SM2dQKU90KW1UMhhSnSB/8SmICj2ZckJLWCQk956EuplDlDyfIOUJQP+Yyn+YKLgjkE7isKMXwXtSFFyokqNTZhS96WAq/KDwE3w/GP8wDBbhrFmD1ob/S0TwUlJCiklmo7GuagJ51PUnaIS+ETMqWCkgLKczWIUQVMeoDcoLRwlSVd4EBSWN23JBoXoCOdrmA02L27JYNeYdm3eJd1f8AUgHmM1+ULuOcKBOZFFsFXoU/L3tlBVBvSHP+GLJKgmqFd1nc3B7xG6W8RA+Km1WlSTWxpU5nIKjaqnfnB5RYjkhilIpMBD6mLqEOI6GVLzAJYOSc5UKMmp7pHzZfOkKfiDABKwUy+zzO6Q7Ahg31Ol9mizHJ3QH0Cy+IqQWNnvHf4We8oBtL9Y8wWlVmPlHo3A5Sl4dBY/IC7G7RZNOiQasp7EvX10ixGFerdTFxkrfvA11b6wXKkkCxPgYzaGrcGw/DsxpCz4znqBTKSCfxKOnIPYXjp8JIIFifAxzHF5p7U91RUVKCaM+VAWW6OPGkWr8VaM822IES5qRVLA6kiNrkKFSdicocsQC43oR5w5XLExBSaFKnSctRRgoE3LADatoEly1BQSVZipIDJt3QkOzbc4V5GVcAcvAgnvE5eSh4VApd9mBiczAyks61hvmqDUEAix19ItSGSUqHdAISQ5YuwJL2v5xVKknMV5c3ddmKgWF3vSh8IGzDZ5TmTuffhGRna9f+gjI2iWEybf2p+0RHznqfvGRkFjrotFj72i2dr1P1MZGRBQfEf7iuo+pi5Pyn/j943GRAeSQuPH6mLdT1jIyAQqlfKvw+oigXT1+8ZGQSFyfmV1P1iGH+UdB94yMiDLyWTLeJ+sRnWT0+0ZGQUKXI16n6wGux6n6CMjIA66JrufH6CKsb8wjIyAhX0Bqhvg/kHSMjItYIdklxNFoyMhS8mm0CTvmR1V/8iNxkAql2UruYpke/SMjIgGbl/IfD6xOVp70MZGQBfAgjIyMi0h//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0902" name="Picture 6" descr="http://scienceblogs.com/worldsfair/wp-content/blogs.dir/389/files/2012/04/i-08f2bc2f410a43b0ebd190aabaf0812c-jersey_cow_350x350.jpg"/>
          <p:cNvPicPr>
            <a:picLocks noChangeAspect="1" noChangeArrowheads="1"/>
          </p:cNvPicPr>
          <p:nvPr/>
        </p:nvPicPr>
        <p:blipFill>
          <a:blip r:embed="rId3" cstate="print"/>
          <a:srcRect/>
          <a:stretch>
            <a:fillRect/>
          </a:stretch>
        </p:blipFill>
        <p:spPr bwMode="auto">
          <a:xfrm>
            <a:off x="1752600" y="1428750"/>
            <a:ext cx="3124200" cy="3124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s://encrypted-tbn1.google.com/images?q=tbn:ANd9GcS2CJWvwYamacZeJWOfxn0Q1dnv_9PnXg_H_USrZlN3X8dgtzeTrQ"/>
          <p:cNvPicPr>
            <a:picLocks noChangeAspect="1" noChangeArrowheads="1"/>
          </p:cNvPicPr>
          <p:nvPr/>
        </p:nvPicPr>
        <p:blipFill>
          <a:blip r:embed="rId2" cstate="print"/>
          <a:srcRect/>
          <a:stretch>
            <a:fillRect/>
          </a:stretch>
        </p:blipFill>
        <p:spPr bwMode="auto">
          <a:xfrm>
            <a:off x="0" y="838200"/>
            <a:ext cx="4534097" cy="3352800"/>
          </a:xfrm>
          <a:prstGeom prst="rect">
            <a:avLst/>
          </a:prstGeom>
          <a:noFill/>
        </p:spPr>
      </p:pic>
      <p:pic>
        <p:nvPicPr>
          <p:cNvPr id="79876" name="Picture 4" descr="https://encrypted-tbn2.google.com/images?q=tbn:ANd9GcSBMkCotRjeXzzjCk7kMgJGJ3FWDq2USkhgKJvUxGYTKeY0I-oQCw"/>
          <p:cNvPicPr>
            <a:picLocks noChangeAspect="1" noChangeArrowheads="1"/>
          </p:cNvPicPr>
          <p:nvPr/>
        </p:nvPicPr>
        <p:blipFill>
          <a:blip r:embed="rId3" cstate="print"/>
          <a:srcRect/>
          <a:stretch>
            <a:fillRect/>
          </a:stretch>
        </p:blipFill>
        <p:spPr bwMode="auto">
          <a:xfrm>
            <a:off x="4572000" y="1905000"/>
            <a:ext cx="4272697" cy="3200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descr="data:image/jpeg;base64,/9j/4AAQSkZJRgABAQAAAQABAAD/2wCEAAkGBhQSERUUExMVFRUVGRsYGBgWGBoWHRweFxcYGhsbFh4aHScjGRkjIBYYIDAgIycrLiwsGR8xNzwqNScrLCkBCQoKDgwOFw8PGC4lHyQpKSwpKSovKSosKSwpKSksLCkvKiwpKSkqLSkpKSwpKSksKSwqNSkpKSwpKSkpLCkpKf/AABEIAIQAiAMBIgACEQEDEQH/xAAbAAACAwEBAQAAAAAAAAAAAAAABQQGBwMBAv/EAEAQAAIBAwIDBQYDBQcDBQAAAAECAwAEERIhBTFBBhMiUWEHFDJCcYFSkaEjQ2Kx0RUzU3KCwfBjc6IIFkSSsv/EABoBAAMBAQEBAAAAAAAAAAAAAAABAgMEBQb/xAAmEQACAgEEAgEEAwAAAAAAAAAAAQIRAwQSITFBUZETcYGhFDJh/9oADAMBAAIRAxEAPwDcaKKKACiilfaDtLb2URluJAi8h1LH8KAbsfQUANKKrPAPaDbXUnc4lgnK6liuIzE7L+JAdmH0OedWXNAHtFVntZ7RLLhwxPKO8xtEnikPlt8o9WwKo11214xfjNrAnD7c8p7kgMR5jUP0VT9aANauLlY1LOyoo5liFA+pO1VniHtS4ZCSHvYiR0QmT/8AAIrNj2Kt3bXfXV1xCT/MYox6DVliPpj6Uwi4bYxjwcPtQP41aQ/cs1UotgWi29tvCncJ7wVz8zRuq/ckbferxBcK6hkYMrDIZSCCDyII2IrD+Ndm7C6jK+7xW7/LLb5XB/iQnDr5jY+VVzsR2u4lwy4axji9415EcJJxqOdMkZ6IeZGw55wd6Ti0Bv3aTtZbWEfeXMgQHZVG7ufJFG5P6VV34/fXS94SOGWp+EuBJdSA9VQ+GLPqGNUiK8jt7jvrh/7R4q34QHjg8ljB8II/EcAdPMuTcySYeU/tCPF4tWD5A4GR9qqMbA731pASGt5bmK5XdbyWVpGJ/DKpJBhPVQBjYgVbexfbE3OqC4VYryIDvIwcq69JYT80benI7VSq48AtHvOIQtanHucmZZ/kCt8cAx8bMOg2XmfKnKKQGzUUZorMAoor5dsAnyoAicZ4vHawvNK2lIxk9SfIKOrE4AHUkVmshczi8u1BuiMwQt4ltEO6jHI3Dc2PT7VPuuLm5aO7lx3I8dlb88+VzcdNX4E+XOTvyUyyliWY5JOST1Jq4xsCP2pu/eLciZyksOZre55NE674Yj922APTY74xRw3trxTi1ughCWUIUC4vG+Zh8XcDzPkN89RUFeGR3tywuGIs7TSZFBx3szDKRZ8goycfpnNPbriDTOsSKqoiFljXCpFGu2o4HqFGBkk4HU02k2BB4bwa1szqgjMs53N1cftJC34kU7Jv151ETtKdei/PcyfLcHU8Eg6ZO7Qt6HI+nWRxC5McUkgGSiM2DtnSCcenKoXFsIsUl7aSmFgHX99C2pQwL902WwOQYAVTSXQx5FYu4zGBMv4oWSYfmhNcZoypw6sp8nUr/MUrg4jbXHiijtnA/wAOKNCvlsqhl+te3fH7i2QyROZIlI723nYyxlCcEqWy0ZGeYOBvtTtgTWhUHUcADc55DHMn7UgWCSQuIGaNZdprgjTNMPwRj/49uOi/E2xbyFpuJYXw0IZQw8Ub8426rnqOoI5giuIXHKirAhcK4PHbrpjUL545n1J5k/Wp1FFWBxu7LvkaPvmh1jHeKusr54GRny2PWmnA4Le2gjthPctGux7sLbA6ju7FDrZvXV0qDRUONgaR2a4j3kbRuSZbdu6lzzJUDS/0dSr5/i9KKp44mbeazvf3c5FldD1yfd5D6gkqT5PRWAjSK8Ne0UAZNxFhA8tpyFvMxj9IrkCVAPRX71foBXAGrN267DTTym6tZFE3dqjQyKNEgQsQNXNH8RAPLly51n3D78TK2FZHjbRLE3xRsNsHzGxwfStoPigFHDOOMRPATpZLiRtIxqcyE75IIRVVPE5BIUDGOtt7M8OEFi8mrU97KWD77wxZWPGolgrHLDJzhhVZsuErc3zOkpht5EMN1KB4ZSCpaGE43lYBc45b8+RuvEb0SMNK6EQBI0HJUUYUCklbGQp4A6sp5MCp+jDB/nXDs32ljW0Sy4izRNbNoinHwFeSrIceBtOMatiMYOxrvMfCfpS9rcSHnh8Y1Y1Ar+GRTs6/Xl0IqpRsabTtFhveyVncIrQRaXUHFzDIock9dUZKsPRhiqteTiGY21zJHIGUjvk2GG8JW4UZ7l9+edJr6t+y0AJbuo0broAKn1AdTj6U54bw0tmOPDHBOjKKSOuldsj6DrvUqNDcrInCI2WCJXzqVFVs+ajH+2al1xkUMCh1KfhIGUYY22xuCKip21azcW/EB39pIcJchQJYj5PpHjxzzzI8+VU3RIworrfQd0w8QdHGqORd1dTyIIrlVAFFFeoy5yzBUG7N5KN2P2AJoA59rZ8cOSyA1XF/MncIOahXT9o3kuV/X0NFM/ZnwZry5k4xcLjvMx2kZ/dwr4QfqQMD/UfmornbsRqFeGg1Ve0XatRI1ukmkoMyMMat8Yiizt3pBDMd9CkHGWFIBjxztZBakK7FpW+CGIGSRts7KOWwO5wNjWWXPB4ry6e/lYwpcIo92t5MvIBje5kG0ZOACi5IxjPOmF9fqI2DaI4c6mB5Eg51SM27tt8TEnypBbcXecObG2MiAkvPIRBCD1LO2Mnz5VptS7AbXdsh0hIY0QYUog0rpG6nHV1IHi5kE5zgY+2k+/8AzqeQpJfWN3Fbe8315HZIxIjiii7yWXHLQGIxnzJ2BycVXODdnrq6UvLBczBj4e+kMMYHmS3xH/KuKe5LoaTbpFk4j2kgjOHlDN0ji/aMT5YXbP3qLw/iF7d3CwWsCQ8md5fGY0/HIOSZ3wu5NSLXs09vIutRFCQSxsoDNJkEAJqbcEgk6yuBj8rPDdSmLuLK3PD4Du8shV7hz1IAJ0sfxuSR0AxUuZqsGRvbtF0l80F0LOSdb5dJM2IFga3ODoJdGIJJx+zbfHrSbjF9GsTap0SRBriYSLrWRd1ZMHIORj1BIqwxdhLIDBgD9SXZmLHzbxbn1rrLwaxtkMjQW0Sj5mRf5tnJ9BUqZ1LQy8yRVe0Pb+CeBZUfN1LAqyKqsNMpBVnyByA329K4cX4paTQNE84AZAAWVx4lHhbdfP8AQmrvwu4aYCSOPubb5GZdLTf9tPli83bc7ADqGZ3p72hw0amrUv0ZL7N+2AA9wuWHcyH9i7fuZDy36RudiOhOfOrkbeRHZCCrKcMPIjnXx284PbmyuJDDHrRMhgoDA5AG4x+RphcZjQw3M8Sz2+EMkrrH30RGYZhrIyxUFGAydSU4S8HNnwvDKmxY0hPXNRuLAzGOwiyZrohTj5I85kdvIaQ313qJd9qIIzogb3qY7IkILAnpuBy+ma0j2ZdhGtFa6uvFe3Hxn/DXpGv6Zx5AdN7lL0c5d7OzWKNI0GlEUKoHQKMAfkKK7UViAr4/xJoYvAAZZCEiB5a2zgt/CoBdvRTWacb4xHDGRrPcxZZnbm7McvK/nI7E4HTOKn9sO10S3EiSSrE6fsY0k8HhbBkkBOx1+FARyVW5aiKS8E4YlxxK0imGYwJZtJ5PJFp0BvMAMWx1q48KwJXZj2eycRZbm/DJbfFDakkFx0efHLPRf5Dna+3t9ZWtrGkrNGVZWto7cKJNa5C9ymCPmxuMb+eKmds+2XuYSKFO/vJ9oIR1/jf8MY6n0+pGey8NaCUzTS+8XrH9rPnCx7bQ2+MaVXO5GD0GBU9muLFLLLajzsp2OvmZru+m93aQ5V5QLi6CdEj1jTD/AJgufQVaJ7qLUFV2bGFzI2p2Pmx8zScXrgqzlyFVipc7nbmcnPM/lXG3tztuCzMNDY6g5YjPNR5+dI9nT6VYub5HwkBJGRkcx5fWoj3bs7rEsQEeAzzSGNNTDUEXSjMzaSCdsAMPOu0cHdoQgycE7/M2PmPqaq3Co9CRL34md4zLcbAGKaRlPdk5+L4gVO40DoRRFW6I1eeWOKUfIzkTiMs3cI1jBlO873vHmBUNpOgaR4gSMggfEKnWfZO1iYSzO9/cDlJP/dqf+nHyH3zSDi1yYNFwBnuSS4HMxsAJAPUeFv8ARVmS+RkV1bUrjKkb5B5EUSW1mGnj/I5yNuvBKmnLnUxyT1/5yqJLc9F3NcXmZ9gPsP8AeqnxjtK0snudgQ8zbSTD4Il+Yg+Y/F06ZNSejKUca5/CI/bbi5kilt4iCpeOBm56pncMVU+SKmD6uPKtu4v2TtbvR7zbxzGPZS4zjPP7elYta8HT+1OGcPiyywN7xKerN8epvU6B9mFb+Ko8PUycsnJB4bwK3txiCCKL/toqfngb1PoooOYKKKKAOVxapIpV1VlYYKsAwIPMEHmKo/EOz1lwdJL8CU9yrCKJpCyKZPDoiB5ashd84BOKvtZ17WboCXhscn9y9yS3lqRP2Qb01NnHpQVFbmkKuz1pIuu7uTm7uBmRjt3afLDH+FQMZ8yMdKLhBqIjQEkZLEawcnz5BR1r3i0xL6QR4d8EFiWblgdcDz23pTc3pVGTcMvyjIwSd2f16AUJH0WLFHGtsR6JGkYAqoQ4bJHTPLfqSAfQV9DiUWfopIOOg5hT/SkEneDUz51OhHPOCWAA9DvXgtWUKqplg5yx5ELjTv8Ah3Gw8qKNqLRbXIcZGdjggjBB9RSuDi1vZe9LdxgxvI06kwmXvFaNdSBgDpcMpHiI2YHO1S+FZAIY5YnJPmT/AEqZLGGUqwyrAgg8iDsQfSldM5s+BZY7bKv/AGZPFaxSTxsqhVDFmRiveMAocatRHiVCcb8zzpDFxU8NcRYM0EpJSBT+1jY8+7HzRk/887NxLs1PNCLc3rCFSpQd0rSAR7oryFsuq4GMjPhGc4r3hvZSK1zImXlb45pDqc554Pyj6VTlao8/Dpc0Z30Ibr37iA0BDY2p+It/euPLGx+2w9TT7gvB4LOIrGNMajXI7bswUZLOfz25CprMTzOaqPtF4s2lLCDxTXBXWBzwThE+rH9PrUnfNRwxeSTt/wCj32I2TXd7ecScbE91HnpqwSB/lUIP9RraKQ9iezK2FlDbDBKLlyPmdt3P0ycD0Ap9TPAbbdsKKKKBBRRRQAVW/aD2SHEbKSDIEg8cTfhkX4foDuD6GrJXhFAGH9ie0velre5Xu72LwOGGGfTtn/MOo+9O5Ruc+flTT2key0XxFzbMIbxMEPuofTyDkcmHRvsduWV3/briFozQ3dohljxqZgwyDyLaDpIODuOdI9bT61JVk+S/V9JETyBNUTg/abil/n3aOCNQcF8DA/8AsSf0qz8P7ISkhr27luD/AIYJji+6jBf74FB2R1G/+kX9+kPre1IOT+VSaAPKikbWeM2OdQ57vOw5edTH+mfTGaXXjqu7tHEP42Vf5mgfC7FnaHjyWUBmfdjtEn4m9fJRzJ/rVX9mPEYo7xr/AIis7OwzC6xNImTkMx05KkDwqMYwT6V07Tx2t9xCwh94Do7GGTumBK6iNJBII3Jx9qu8P/p8tQfFd3bKPl1Ko+nw/wAqpHh63K5z2+EWTgvtPtby7W2t1mdiCzMYyioqjm2rB3OBy5mrjSbsz2QtbCPRbRBAfibmzY6ux3P05DNOaDiCiiigAooooA5yzBRliFA6k4H5mlc3a+zXY3UOfISKx/JSa84lYRousW6yN5susj1Ocn8qql9HJNtJPMF/w4n7hceX7PDH7tUSmo9mkcbl0WaPt1YM2n3yAN5NIqH/AMiKp3tDtxG3vdlNG1xcNBA0TFHSTLaEI3ymNe5Bxjn51Ek7H2wOUt7fPVpYzMx+7Pv981KPZ2204NvBjG5ESLy6jAyv51H1UaxxSi7TKFcyXReTVw+1kmh1mYQd5HJGI/iZyhGx5jc6huM0RdpLxArJbZRjpV/eZXjLYzoDFsFsdM+nOnr+6RPILa5uxI/xraSST6jjHjzqXONsk0puOzV/LbpbQNPFbowZVupIRpKtqBCxqWByc7mrU4j35U+H8ELiXtF4jH8VpGg5Z0u435bhsdakpxTikhKSTpbOACYvd37zDAkFV0ZYYB3GeRqRF7PbwFHe9WVo3WQROr92xRgwDnIODjyp5JfcU99N37nad4YO42mbABkLllOcgnOPoKe+ASyZ/bK2vZ+e4QM3E5pFbkY/Cp/Jv9qWzeziLPillz5nSf8Aan9pwHiamXQtnEskry6SzOF1nJVcfLnzqZH2Uvn3lvYk9IoQT9i+P5Vf1MZk4zl2dfZVDaWk0ltcxw95nvra4lRAWXYMoZvhdSAcZ6mtZbjg5xxySj8UWhh9jqrKB7OIGZWnmuJ2U5UvJgA/whRgcqnt2Mt85Heqw5Mkro35qRmsnljfA1hkaJ/7iA+K3uV9TEWH/gWpnbzh1DLnB3GQV/QgEfeqPwNZogESaaU/9Rg5P6AYq722rSNeNWN8cs+lOMtxM4bTrRRRVmYUUUUAFcpLZW+JVP1ANFFAEZ+DQn92Ptt/Klc/Yi2kOZVaQZ2V2JQfRPhP3BooqGkVufskp2YhUaVBUDkFIA+wAxXh7OReb/mP6UUUtq9Fb5ezhLwFB1f8x/SoFxw9V5Fv0/pRRWMjeDbIjpiviiioNyRb24Y4JP2x/Snlp2fiIydR+p/oBRRWkErMMraXA0t7VUGFUL9K7UUV0nJdhRRRQAUUUUAf/9k="/>
          <p:cNvSpPr>
            <a:spLocks noChangeAspect="1" noChangeArrowheads="1"/>
          </p:cNvSpPr>
          <p:nvPr/>
        </p:nvSpPr>
        <p:spPr bwMode="auto">
          <a:xfrm>
            <a:off x="155575" y="-601663"/>
            <a:ext cx="1295400"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2" name="Picture 4" descr="http://twinsfortheshow.files.wordpress.com/2010/06/pregger-elephant.jpg"/>
          <p:cNvPicPr>
            <a:picLocks noChangeAspect="1" noChangeArrowheads="1"/>
          </p:cNvPicPr>
          <p:nvPr/>
        </p:nvPicPr>
        <p:blipFill>
          <a:blip r:embed="rId2" cstate="print"/>
          <a:srcRect/>
          <a:stretch>
            <a:fillRect/>
          </a:stretch>
        </p:blipFill>
        <p:spPr bwMode="auto">
          <a:xfrm>
            <a:off x="1676400" y="0"/>
            <a:ext cx="5999014" cy="5943600"/>
          </a:xfrm>
          <a:prstGeom prst="rect">
            <a:avLst/>
          </a:prstGeom>
          <a:noFill/>
        </p:spPr>
      </p:pic>
      <p:sp>
        <p:nvSpPr>
          <p:cNvPr id="4" name="TextBox 3"/>
          <p:cNvSpPr txBox="1"/>
          <p:nvPr/>
        </p:nvSpPr>
        <p:spPr>
          <a:xfrm>
            <a:off x="0" y="60198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22 month pregnancy</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228600" y="228600"/>
            <a:ext cx="70866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009900"/>
                    </a:gs>
                    <a:gs pos="50000">
                      <a:srgbClr val="E68504"/>
                    </a:gs>
                    <a:gs pos="100000">
                      <a:srgbClr val="009900"/>
                    </a:gs>
                  </a:gsLst>
                  <a:lin ang="5400000" scaled="1"/>
                </a:gradFill>
                <a:effectLst>
                  <a:outerShdw dist="35921" dir="2700000" algn="ctr" rotWithShape="0">
                    <a:srgbClr val="C0C0C0">
                      <a:alpha val="79999"/>
                    </a:srgbClr>
                  </a:outerShdw>
                </a:effectLst>
                <a:latin typeface="Impact"/>
              </a:rPr>
              <a:t>Neolithic Revolution</a:t>
            </a:r>
          </a:p>
        </p:txBody>
      </p:sp>
      <p:pic>
        <p:nvPicPr>
          <p:cNvPr id="8195" name="Picture 7" descr="MPj04385440000[1]"/>
          <p:cNvPicPr>
            <a:picLocks noChangeAspect="1" noChangeArrowheads="1"/>
          </p:cNvPicPr>
          <p:nvPr/>
        </p:nvPicPr>
        <p:blipFill>
          <a:blip r:embed="rId2" cstate="print"/>
          <a:srcRect/>
          <a:stretch>
            <a:fillRect/>
          </a:stretch>
        </p:blipFill>
        <p:spPr bwMode="auto">
          <a:xfrm>
            <a:off x="5867400" y="4343400"/>
            <a:ext cx="3048000" cy="2286000"/>
          </a:xfrm>
          <a:prstGeom prst="rect">
            <a:avLst/>
          </a:prstGeom>
          <a:noFill/>
          <a:ln w="9525">
            <a:noFill/>
            <a:miter lim="800000"/>
            <a:headEnd/>
            <a:tailEnd/>
          </a:ln>
        </p:spPr>
      </p:pic>
      <p:sp>
        <p:nvSpPr>
          <p:cNvPr id="8196" name="Text Box 8"/>
          <p:cNvSpPr txBox="1">
            <a:spLocks noChangeArrowheads="1"/>
          </p:cNvSpPr>
          <p:nvPr/>
        </p:nvSpPr>
        <p:spPr bwMode="auto">
          <a:xfrm>
            <a:off x="228600" y="1295400"/>
            <a:ext cx="8686800" cy="2654300"/>
          </a:xfrm>
          <a:prstGeom prst="rect">
            <a:avLst/>
          </a:prstGeom>
          <a:noFill/>
          <a:ln w="9525">
            <a:noFill/>
            <a:miter lim="800000"/>
            <a:headEnd/>
            <a:tailEnd/>
          </a:ln>
        </p:spPr>
        <p:txBody>
          <a:bodyPr>
            <a:spAutoFit/>
          </a:bodyPr>
          <a:lstStyle/>
          <a:p>
            <a:pPr>
              <a:spcBef>
                <a:spcPct val="50000"/>
              </a:spcBef>
            </a:pPr>
            <a:r>
              <a:rPr lang="en-US" sz="2800" dirty="0">
                <a:solidFill>
                  <a:schemeClr val="bg1"/>
                </a:solidFill>
              </a:rPr>
              <a:t>	Imagine that you are a hunter-gatherer. You return to a campsite you were at the previous year. When you arrive, you discover that crops you once searched and collected were growing abundantly in the center of your camping area in the area you once threw out your seeds. </a:t>
            </a:r>
          </a:p>
        </p:txBody>
      </p:sp>
      <p:sp>
        <p:nvSpPr>
          <p:cNvPr id="3081" name="Text Box 9"/>
          <p:cNvSpPr txBox="1">
            <a:spLocks noChangeArrowheads="1"/>
          </p:cNvSpPr>
          <p:nvPr/>
        </p:nvSpPr>
        <p:spPr bwMode="auto">
          <a:xfrm>
            <a:off x="228600" y="4038600"/>
            <a:ext cx="5257800" cy="1815882"/>
          </a:xfrm>
          <a:prstGeom prst="rect">
            <a:avLst/>
          </a:prstGeom>
          <a:noFill/>
          <a:ln w="9525">
            <a:noFill/>
            <a:miter lim="800000"/>
            <a:headEnd/>
            <a:tailEnd/>
          </a:ln>
        </p:spPr>
        <p:txBody>
          <a:bodyPr>
            <a:spAutoFit/>
          </a:bodyPr>
          <a:lstStyle/>
          <a:p>
            <a:pPr>
              <a:spcBef>
                <a:spcPct val="50000"/>
              </a:spcBef>
            </a:pPr>
            <a:r>
              <a:rPr lang="en-US" sz="2800" dirty="0" smtClean="0">
                <a:solidFill>
                  <a:srgbClr val="FFFF00"/>
                </a:solidFill>
              </a:rPr>
              <a:t>What </a:t>
            </a:r>
            <a:r>
              <a:rPr lang="en-US" sz="2800" dirty="0">
                <a:solidFill>
                  <a:srgbClr val="FFFF00"/>
                </a:solidFill>
              </a:rPr>
              <a:t>would you think? How could this change your lifestyle? What would you suggest to your group that you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524000"/>
            <a:ext cx="6553200" cy="4572000"/>
          </a:xfrm>
          <a:prstGeom prst="rect">
            <a:avLst/>
          </a:prstGeom>
        </p:spPr>
        <p:txBody>
          <a:bodyPr anchor="t"/>
          <a:lstStyle/>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0" y="1905000"/>
            <a:ext cx="9144000" cy="2062103"/>
          </a:xfrm>
          <a:prstGeom prst="rect">
            <a:avLst/>
          </a:prstGeom>
        </p:spPr>
        <p:txBody>
          <a:bodyPr wrap="square">
            <a:spAutoFit/>
          </a:bodyPr>
          <a:lstStyle/>
          <a:p>
            <a:pPr algn="ctr"/>
            <a:r>
              <a:rPr lang="en-US" sz="3200" dirty="0" smtClean="0">
                <a:solidFill>
                  <a:srgbClr val="FFFF00"/>
                </a:solidFill>
              </a:rPr>
              <a:t>What was the role of women </a:t>
            </a:r>
          </a:p>
          <a:p>
            <a:pPr algn="ctr"/>
            <a:r>
              <a:rPr lang="en-US" sz="3200" dirty="0" smtClean="0">
                <a:solidFill>
                  <a:srgbClr val="FFFF00"/>
                </a:solidFill>
              </a:rPr>
              <a:t>during the Neolithic Age?</a:t>
            </a:r>
          </a:p>
          <a:p>
            <a:pPr algn="ctr"/>
            <a:endParaRPr lang="en-US" sz="3200" dirty="0">
              <a:solidFill>
                <a:srgbClr val="FFFF00"/>
              </a:solidFill>
            </a:endParaRPr>
          </a:p>
          <a:p>
            <a:pPr algn="ctr"/>
            <a:r>
              <a:rPr lang="en-US" sz="3200" dirty="0" smtClean="0">
                <a:solidFill>
                  <a:srgbClr val="FFFF00"/>
                </a:solidFill>
              </a:rPr>
              <a:t>Did they invent agriculture?</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Venus_von_Willendorf_01"/>
          <p:cNvPicPr>
            <a:picLocks noChangeAspect="1" noChangeArrowheads="1"/>
          </p:cNvPicPr>
          <p:nvPr/>
        </p:nvPicPr>
        <p:blipFill>
          <a:blip r:embed="rId2" cstate="print"/>
          <a:srcRect/>
          <a:stretch>
            <a:fillRect/>
          </a:stretch>
        </p:blipFill>
        <p:spPr bwMode="auto">
          <a:xfrm>
            <a:off x="4876800" y="0"/>
            <a:ext cx="3581400" cy="6736717"/>
          </a:xfrm>
          <a:prstGeom prst="rect">
            <a:avLst/>
          </a:prstGeom>
          <a:noFill/>
          <a:ln w="9525">
            <a:noFill/>
            <a:miter lim="800000"/>
            <a:headEnd/>
            <a:tailEnd/>
          </a:ln>
        </p:spPr>
      </p:pic>
      <p:sp>
        <p:nvSpPr>
          <p:cNvPr id="3" name="TextBox 2"/>
          <p:cNvSpPr txBox="1"/>
          <p:nvPr/>
        </p:nvSpPr>
        <p:spPr>
          <a:xfrm>
            <a:off x="1447800" y="1600200"/>
            <a:ext cx="3048000" cy="107721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Venus de </a:t>
            </a:r>
            <a:r>
              <a:rPr lang="en-US" sz="3200" b="1" dirty="0" err="1" smtClean="0">
                <a:solidFill>
                  <a:schemeClr val="bg1"/>
                </a:solidFill>
                <a:effectLst>
                  <a:outerShdw blurRad="38100" dist="38100" dir="2700000" algn="tl">
                    <a:srgbClr val="000000">
                      <a:alpha val="43137"/>
                    </a:srgbClr>
                  </a:outerShdw>
                </a:effectLst>
              </a:rPr>
              <a:t>Willendorf</a:t>
            </a:r>
            <a:endParaRPr lang="en-US" sz="3200" b="1" dirty="0">
              <a:solidFill>
                <a:schemeClr val="bg1"/>
              </a:solidFill>
              <a:effectLst>
                <a:outerShdw blurRad="38100" dist="38100" dir="2700000" algn="tl">
                  <a:srgbClr val="000000">
                    <a:alpha val="43137"/>
                  </a:srgbClr>
                </a:outerShdw>
              </a:effectLst>
            </a:endParaRPr>
          </a:p>
        </p:txBody>
      </p:sp>
      <p:sp>
        <p:nvSpPr>
          <p:cNvPr id="4" name="Text Box 11"/>
          <p:cNvSpPr txBox="1">
            <a:spLocks noChangeArrowheads="1"/>
          </p:cNvSpPr>
          <p:nvPr/>
        </p:nvSpPr>
        <p:spPr bwMode="auto">
          <a:xfrm>
            <a:off x="0" y="4343400"/>
            <a:ext cx="4876800" cy="1569660"/>
          </a:xfrm>
          <a:prstGeom prst="rect">
            <a:avLst/>
          </a:prstGeom>
          <a:solidFill>
            <a:srgbClr val="000000"/>
          </a:solidFill>
          <a:ln w="9525">
            <a:noFill/>
            <a:miter lim="800000"/>
            <a:headEnd/>
            <a:tailEnd/>
          </a:ln>
        </p:spPr>
        <p:txBody>
          <a:bodyPr wrap="square">
            <a:spAutoFit/>
          </a:bodyPr>
          <a:lstStyle/>
          <a:p>
            <a:pPr lvl="1">
              <a:spcBef>
                <a:spcPct val="50000"/>
              </a:spcBef>
            </a:pPr>
            <a:r>
              <a:rPr lang="en-US" sz="3200" dirty="0" smtClean="0">
                <a:solidFill>
                  <a:srgbClr val="FFFF00"/>
                </a:solidFill>
              </a:rPr>
              <a:t>What </a:t>
            </a:r>
            <a:r>
              <a:rPr lang="en-US" sz="3200" dirty="0">
                <a:solidFill>
                  <a:srgbClr val="FFFF00"/>
                </a:solidFill>
              </a:rPr>
              <a:t>does this piece tell us about the views of early civilizations?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t1.gstatic.com/images?q=tbn:ANd9GcSPSyGOGXdINQhWQuqG1gkM4fb1MdGzMOc34YvtaEXxp-d0cNeREQ&amp;t=1"/>
          <p:cNvPicPr>
            <a:picLocks noChangeAspect="1" noChangeArrowheads="1"/>
          </p:cNvPicPr>
          <p:nvPr/>
        </p:nvPicPr>
        <p:blipFill>
          <a:blip r:embed="rId2" cstate="print"/>
          <a:srcRect/>
          <a:stretch>
            <a:fillRect/>
          </a:stretch>
        </p:blipFill>
        <p:spPr bwMode="auto">
          <a:xfrm>
            <a:off x="2209800" y="-1"/>
            <a:ext cx="4810837" cy="685800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228600" y="228600"/>
            <a:ext cx="70866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009900"/>
                    </a:gs>
                    <a:gs pos="50000">
                      <a:srgbClr val="E68504"/>
                    </a:gs>
                    <a:gs pos="100000">
                      <a:srgbClr val="009900"/>
                    </a:gs>
                  </a:gsLst>
                  <a:lin ang="5400000" scaled="1"/>
                </a:gradFill>
                <a:effectLst>
                  <a:outerShdw dist="35921" dir="2700000" algn="ctr" rotWithShape="0">
                    <a:srgbClr val="C0C0C0">
                      <a:alpha val="79999"/>
                    </a:srgbClr>
                  </a:outerShdw>
                </a:effectLst>
                <a:latin typeface="Impact"/>
              </a:rPr>
              <a:t>Neolithic Revolution</a:t>
            </a:r>
          </a:p>
        </p:txBody>
      </p:sp>
      <p:sp>
        <p:nvSpPr>
          <p:cNvPr id="12291" name="WordArt 5"/>
          <p:cNvSpPr>
            <a:spLocks noChangeArrowheads="1" noChangeShapeType="1" noTextEdit="1"/>
          </p:cNvSpPr>
          <p:nvPr/>
        </p:nvSpPr>
        <p:spPr bwMode="auto">
          <a:xfrm>
            <a:off x="304800" y="1371600"/>
            <a:ext cx="54864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Matriarchal Societies</a:t>
            </a:r>
          </a:p>
        </p:txBody>
      </p:sp>
      <p:sp>
        <p:nvSpPr>
          <p:cNvPr id="8198" name="Text Box 6"/>
          <p:cNvSpPr txBox="1">
            <a:spLocks noChangeArrowheads="1"/>
          </p:cNvSpPr>
          <p:nvPr/>
        </p:nvSpPr>
        <p:spPr bwMode="auto">
          <a:xfrm>
            <a:off x="228600" y="2286000"/>
            <a:ext cx="5486400" cy="3539430"/>
          </a:xfrm>
          <a:prstGeom prst="rect">
            <a:avLst/>
          </a:prstGeom>
          <a:noFill/>
          <a:ln w="9525">
            <a:noFill/>
            <a:miter lim="800000"/>
            <a:headEnd/>
            <a:tailEnd/>
          </a:ln>
        </p:spPr>
        <p:txBody>
          <a:bodyPr>
            <a:spAutoFit/>
          </a:bodyPr>
          <a:lstStyle/>
          <a:p>
            <a:pPr>
              <a:spcBef>
                <a:spcPct val="50000"/>
              </a:spcBef>
              <a:buFontTx/>
              <a:buChar char="•"/>
            </a:pPr>
            <a:r>
              <a:rPr lang="en-US" sz="2800" u="sng" dirty="0" smtClean="0">
                <a:solidFill>
                  <a:srgbClr val="FF0000"/>
                </a:solidFill>
              </a:rPr>
              <a:t>Matriarchal Society </a:t>
            </a:r>
            <a:r>
              <a:rPr lang="en-US" sz="2800" dirty="0" smtClean="0">
                <a:solidFill>
                  <a:srgbClr val="FF0000"/>
                </a:solidFill>
              </a:rPr>
              <a:t>– female dominant society. </a:t>
            </a:r>
          </a:p>
          <a:p>
            <a:pPr>
              <a:spcBef>
                <a:spcPct val="50000"/>
              </a:spcBef>
              <a:buFontTx/>
              <a:buChar char="•"/>
            </a:pPr>
            <a:r>
              <a:rPr lang="en-US" sz="2800" dirty="0" smtClean="0">
                <a:solidFill>
                  <a:srgbClr val="FF0000"/>
                </a:solidFill>
              </a:rPr>
              <a:t>Early </a:t>
            </a:r>
            <a:r>
              <a:rPr lang="en-US" sz="2800" dirty="0">
                <a:solidFill>
                  <a:srgbClr val="FF0000"/>
                </a:solidFill>
              </a:rPr>
              <a:t>civilizations centered around the women.</a:t>
            </a:r>
          </a:p>
          <a:p>
            <a:pPr>
              <a:spcBef>
                <a:spcPct val="50000"/>
              </a:spcBef>
              <a:buFontTx/>
              <a:buChar char="•"/>
            </a:pPr>
            <a:r>
              <a:rPr lang="en-US" sz="2800" dirty="0">
                <a:solidFill>
                  <a:srgbClr val="FF0000"/>
                </a:solidFill>
              </a:rPr>
              <a:t>The women were the originators of agricultural and the villages depended on them.</a:t>
            </a:r>
          </a:p>
        </p:txBody>
      </p:sp>
      <p:sp>
        <p:nvSpPr>
          <p:cNvPr id="8199" name="Text Box 7"/>
          <p:cNvSpPr txBox="1">
            <a:spLocks noChangeArrowheads="1"/>
          </p:cNvSpPr>
          <p:nvPr/>
        </p:nvSpPr>
        <p:spPr bwMode="auto">
          <a:xfrm>
            <a:off x="228600" y="5715000"/>
            <a:ext cx="5486400" cy="946150"/>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20E032"/>
                </a:solidFill>
              </a:rPr>
              <a:t>Venus of </a:t>
            </a:r>
            <a:r>
              <a:rPr lang="en-US" sz="2800" dirty="0" err="1">
                <a:solidFill>
                  <a:srgbClr val="20E032"/>
                </a:solidFill>
              </a:rPr>
              <a:t>Willendorf</a:t>
            </a:r>
            <a:r>
              <a:rPr lang="en-US" sz="2800" dirty="0">
                <a:solidFill>
                  <a:srgbClr val="20E032"/>
                </a:solidFill>
              </a:rPr>
              <a:t> is the oldest piece of art discovered.</a:t>
            </a:r>
          </a:p>
        </p:txBody>
      </p:sp>
      <p:pic>
        <p:nvPicPr>
          <p:cNvPr id="8201" name="Picture 9" descr="Venus_von_Willendorf_01"/>
          <p:cNvPicPr>
            <a:picLocks noChangeAspect="1" noChangeArrowheads="1"/>
          </p:cNvPicPr>
          <p:nvPr/>
        </p:nvPicPr>
        <p:blipFill>
          <a:blip r:embed="rId2" cstate="print"/>
          <a:srcRect/>
          <a:stretch>
            <a:fillRect/>
          </a:stretch>
        </p:blipFill>
        <p:spPr bwMode="auto">
          <a:xfrm>
            <a:off x="5943600" y="1285875"/>
            <a:ext cx="2962275"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228600" y="228600"/>
            <a:ext cx="70866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009900"/>
                    </a:gs>
                    <a:gs pos="50000">
                      <a:srgbClr val="E68504"/>
                    </a:gs>
                    <a:gs pos="100000">
                      <a:srgbClr val="009900"/>
                    </a:gs>
                  </a:gsLst>
                  <a:lin ang="5400000" scaled="1"/>
                </a:gradFill>
                <a:effectLst>
                  <a:outerShdw dist="35921" dir="2700000" algn="ctr" rotWithShape="0">
                    <a:srgbClr val="C0C0C0">
                      <a:alpha val="79999"/>
                    </a:srgbClr>
                  </a:outerShdw>
                </a:effectLst>
                <a:latin typeface="Impact"/>
              </a:rPr>
              <a:t>Neolithic Revolution</a:t>
            </a:r>
          </a:p>
        </p:txBody>
      </p:sp>
      <p:sp>
        <p:nvSpPr>
          <p:cNvPr id="13315" name="WordArt 5"/>
          <p:cNvSpPr>
            <a:spLocks noChangeArrowheads="1" noChangeShapeType="1" noTextEdit="1"/>
          </p:cNvSpPr>
          <p:nvPr/>
        </p:nvSpPr>
        <p:spPr bwMode="auto">
          <a:xfrm>
            <a:off x="304800" y="1371600"/>
            <a:ext cx="5486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Patriarchal Societies</a:t>
            </a:r>
          </a:p>
        </p:txBody>
      </p:sp>
      <p:sp>
        <p:nvSpPr>
          <p:cNvPr id="8198" name="Text Box 6"/>
          <p:cNvSpPr txBox="1">
            <a:spLocks noChangeArrowheads="1"/>
          </p:cNvSpPr>
          <p:nvPr/>
        </p:nvSpPr>
        <p:spPr bwMode="auto">
          <a:xfrm>
            <a:off x="228600" y="2286000"/>
            <a:ext cx="5486400" cy="310854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FF0000"/>
                </a:solidFill>
              </a:rPr>
              <a:t> As civilizations formed and grew, women’s roles diminished.</a:t>
            </a:r>
          </a:p>
          <a:p>
            <a:pPr>
              <a:spcBef>
                <a:spcPct val="50000"/>
              </a:spcBef>
              <a:buFontTx/>
              <a:buChar char="•"/>
            </a:pPr>
            <a:r>
              <a:rPr lang="en-US" sz="2800" dirty="0">
                <a:solidFill>
                  <a:srgbClr val="FF0000"/>
                </a:solidFill>
              </a:rPr>
              <a:t> The value of agricultural labor and protection of land greatly increased</a:t>
            </a:r>
            <a:r>
              <a:rPr lang="en-US" sz="2800" dirty="0" smtClean="0">
                <a:solidFill>
                  <a:srgbClr val="FF0000"/>
                </a:solidFill>
              </a:rPr>
              <a:t>.</a:t>
            </a:r>
          </a:p>
          <a:p>
            <a:pPr>
              <a:spcBef>
                <a:spcPct val="50000"/>
              </a:spcBef>
              <a:buFontTx/>
              <a:buChar char="•"/>
            </a:pPr>
            <a:r>
              <a:rPr lang="en-US" sz="2800" u="sng" dirty="0" smtClean="0">
                <a:solidFill>
                  <a:srgbClr val="FF0000"/>
                </a:solidFill>
              </a:rPr>
              <a:t>Patriarchal Society </a:t>
            </a:r>
            <a:r>
              <a:rPr lang="en-US" sz="2800" dirty="0" smtClean="0">
                <a:solidFill>
                  <a:srgbClr val="FF0000"/>
                </a:solidFill>
              </a:rPr>
              <a:t>– male dominated society. </a:t>
            </a:r>
            <a:endParaRPr lang="en-US" sz="2800" dirty="0">
              <a:solidFill>
                <a:srgbClr val="FF0000"/>
              </a:solidFill>
            </a:endParaRPr>
          </a:p>
        </p:txBody>
      </p:sp>
      <p:pic>
        <p:nvPicPr>
          <p:cNvPr id="13317" name="Picture 2" descr="File:Maler der Grabkammer des Sennudem 001.jpg">
            <a:hlinkClick r:id="rId2"/>
          </p:cNvPr>
          <p:cNvPicPr>
            <a:picLocks noChangeAspect="1" noChangeArrowheads="1"/>
          </p:cNvPicPr>
          <p:nvPr/>
        </p:nvPicPr>
        <p:blipFill>
          <a:blip r:embed="rId3" cstate="print"/>
          <a:srcRect/>
          <a:stretch>
            <a:fillRect/>
          </a:stretch>
        </p:blipFill>
        <p:spPr bwMode="auto">
          <a:xfrm>
            <a:off x="5638800" y="2209800"/>
            <a:ext cx="3270250" cy="2133600"/>
          </a:xfrm>
          <a:prstGeom prst="rect">
            <a:avLst/>
          </a:prstGeom>
          <a:noFill/>
          <a:ln w="9525">
            <a:noFill/>
            <a:miter lim="800000"/>
            <a:headEnd/>
            <a:tailEnd/>
          </a:ln>
        </p:spPr>
      </p:pic>
      <p:sp>
        <p:nvSpPr>
          <p:cNvPr id="6" name="Rectangle 5"/>
          <p:cNvSpPr/>
          <p:nvPr/>
        </p:nvSpPr>
        <p:spPr>
          <a:xfrm>
            <a:off x="304800" y="5486400"/>
            <a:ext cx="5257800" cy="1077218"/>
          </a:xfrm>
          <a:prstGeom prst="rect">
            <a:avLst/>
          </a:prstGeom>
        </p:spPr>
        <p:txBody>
          <a:bodyPr wrap="square">
            <a:spAutoFit/>
          </a:bodyPr>
          <a:lstStyle/>
          <a:p>
            <a:pPr>
              <a:spcBef>
                <a:spcPct val="50000"/>
              </a:spcBef>
            </a:pPr>
            <a:r>
              <a:rPr lang="en-US" sz="3200" dirty="0" smtClean="0">
                <a:solidFill>
                  <a:srgbClr val="FFFF00"/>
                </a:solidFill>
              </a:rPr>
              <a:t>Who would this benefit most? Why?</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524000"/>
            <a:ext cx="6553200" cy="4572000"/>
          </a:xfrm>
          <a:prstGeom prst="rect">
            <a:avLst/>
          </a:prstGeom>
        </p:spPr>
        <p:txBody>
          <a:bodyPr anchor="t"/>
          <a:lstStyle/>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0" y="1905000"/>
            <a:ext cx="9144000" cy="3539430"/>
          </a:xfrm>
          <a:prstGeom prst="rect">
            <a:avLst/>
          </a:prstGeom>
        </p:spPr>
        <p:txBody>
          <a:bodyPr wrap="square">
            <a:spAutoFit/>
          </a:bodyPr>
          <a:lstStyle/>
          <a:p>
            <a:pPr algn="ctr"/>
            <a:r>
              <a:rPr lang="en-US" sz="3200" dirty="0" smtClean="0">
                <a:solidFill>
                  <a:srgbClr val="FFFF00"/>
                </a:solidFill>
              </a:rPr>
              <a:t>Why did </a:t>
            </a:r>
            <a:r>
              <a:rPr lang="en-US" sz="3200" dirty="0">
                <a:solidFill>
                  <a:srgbClr val="FFFF00"/>
                </a:solidFill>
              </a:rPr>
              <a:t>the Agricultural Revolution </a:t>
            </a:r>
            <a:r>
              <a:rPr lang="en-US" sz="3200" dirty="0" smtClean="0">
                <a:solidFill>
                  <a:srgbClr val="FFFF00"/>
                </a:solidFill>
              </a:rPr>
              <a:t>occur?</a:t>
            </a:r>
          </a:p>
          <a:p>
            <a:endParaRPr lang="en-US" sz="3200" dirty="0">
              <a:solidFill>
                <a:srgbClr val="FFFF00"/>
              </a:solidFill>
            </a:endParaRPr>
          </a:p>
          <a:p>
            <a:pPr algn="just"/>
            <a:r>
              <a:rPr lang="en-US" sz="3200" dirty="0" smtClean="0">
                <a:solidFill>
                  <a:srgbClr val="FFFF00"/>
                </a:solidFill>
              </a:rPr>
              <a:t>Historians </a:t>
            </a:r>
            <a:r>
              <a:rPr lang="en-US" sz="3200" dirty="0">
                <a:solidFill>
                  <a:srgbClr val="FFFF00"/>
                </a:solidFill>
              </a:rPr>
              <a:t>don’t know why for sure because we don’t have written records, but historians love to make guesses</a:t>
            </a:r>
            <a:r>
              <a:rPr lang="en-US" sz="3200" dirty="0" smtClean="0">
                <a:solidFill>
                  <a:srgbClr val="FFFF00"/>
                </a:solidFill>
              </a:rPr>
              <a:t>:</a:t>
            </a:r>
          </a:p>
          <a:p>
            <a:pPr algn="just"/>
            <a:endParaRPr lang="en-US" sz="3200" dirty="0">
              <a:solidFill>
                <a:srgbClr val="FFFF00"/>
              </a:solidFill>
            </a:endParaRPr>
          </a:p>
          <a:p>
            <a:pPr algn="ctr"/>
            <a:r>
              <a:rPr lang="en-US" sz="3200" dirty="0" smtClean="0">
                <a:solidFill>
                  <a:srgbClr val="FFFF00"/>
                </a:solidFill>
              </a:rPr>
              <a:t>What do you think happened?</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hQVFRQUFhUUGBQUFRYUFRcVFBQVFBUVFBYYHCYfGBkkGRQXHy8gIycpLCwsFR4xNTAqNSYtLCkBCQoKDgwOGg8PGiokHyQsKTUpKSwpKSksKSwsLCkpLiosMCwsLCwqLS0qKSwpKTUsLCwpNS0qLCkpLSkpLCwpKf/AABEIAOEA4QMBIgACEQEDEQH/xAAcAAEAAAcBAAAAAAAAAAAAAAAAAQIDBAYHCAX/xABEEAABAwICBwMIBwYGAwEAAAABAAIDBBEhMQUGBxJBUWETInEUIzJCYoGRoVJygpKisfAzY7LB0eEkQ1Nzs/ElwtII/8QAGwEBAAIDAQEAAAAAAAAAAAAAAAEEAgMFBgf/xAAxEQEAAgEDAwIEBAUFAAAAAAAAAQIDBBEhBRIxQVFhcYHwIqHB0RMUMrHxFSRCkeH/2gAMAwEAAhEDEQA/AN3IiICIiAiIgIiICIvPrtYqaH9rUQstwdI0H4Xug9BFhdfte0fHlI+U8o43H5u3R81iuk9u7sqemA9qZ5P4GW/iU7SNvKjVVscQ3pHsY3m9wYPi4rnjSe07SE171Dox9GECIfFve+JWM1NU6R289znuPrPcXH4nFT2odG1u0nR8WdUxxHCMOl/gBCv9Ba20tZfyeZry3NuLXgc91wBt1yXL28qlPVujcHsc5rmm4c0lpB5gjEKdoHWiLTGqW2p7LR1zTI3ITMAEg+u3AP8AEWPituaM0tFURiSCRsjD6zTfHkRmD0OKxmNkrtERQCIiAiIgIiICIiAiIgIqVVVsjaXSPaxozc9wa0eJOCxnSu1DR8APnxI4erCDIT9od0e8qdhlaLUelNu5yp6b7Uz/AP0Z/wDSxTSO1fSEt/PCMHhExrPxG7vmp7UOhJp2sG89wa0cXENHxKxvSe0rR8Fw6oa9w9WIGX5sBb81zxW6SlmdvSyPkdzkcXn4uJVtvKe2BujSO3SEYQU8j+sjmxj4N3j+SxPSm2SulwjMcI/dsu77z7/IBYJvqBcp2Ho6Q1kqZ/2s8z+jpHEfdvZecCpSVLdBOSl1LdSlyCpdQupLpdQIqCjdQKkRuvT0JrDPSSb9PK6N2F7YtcBwe04OHivLuogohvfVDbBDUWjqrQSnDfv5l58T6B6HDqtiA3yXI4css1U2k1VDZoPawj/JkJsP9t2bPmOiiYTu6MRY7qpr3TV7fNO3ZQLuhfYSDmR9JvUe+yyJYJEREBERAREQEREGrdt+r8kkcdUwlzIQWSM4NDnC0oHj3Sfq8lpkldazQte0tcA5rgWlpFwQRYgjiCFzjtC1Mdo+qLW3MEl3ROPLjGT9JvzBB5rOJQxi6hdQuikRKhdLqF0EbpdQuoIIkqCgiASgI4lQJVvURX8VAuDMByUgqATgrZtN3rElVTS7r8MuCJXCXUAoohBRULognS6kul1KFemqXMcHMc5rmm4c0lrgeBBGRW2tSts+UWkPAVDR/wArB/E33jitPtKmuiXW9PUtkYHscHMcLtc0gtIORBGYVRcy6ra81VA7zL7sJu6J/ejdzw9U9W2K3RqltRpa2zHHsJzh2chwcf3b8neBseiwmBmSIihIiIgIiIC8fWzVqOvpXwSYX7zH2xZIL7rx8bEcQSOK9hEHJ2k9GSU8z4ZW7skbi1w8MiDxBFiDxBCtVvfa5qL5VCaqFvn4W94AYyxDEtsM3NxI5i45W0NdZoRKKUqN0EVBCoICXRQKAVKolESWyPuP9VNmOo+Y5pE7G3ApfdPhh/RASyEYqCIERLolFFBEQmS6lRBUBUQVIo7ykbC1N2uz0u7HUAzwiwFz51g9lx9IdHfELdOgtYYKyISU8ge3C4yc0n1XtzafH3LlIyY2GfJZzss0HWmvhlijljha68khDmMdGPSZj6d8rC+Jvha6iYHQqIiwSIiICIiAtC7XdSPJJ/KYW2gnOIaMI5TiRbg12JHXeHJb6VjpvQ8dVTyQSi7JGlp5g+q5vtA2IPMKYkcoEKC9XWXV2WhqXwSjFuLXAENew+i9vQ/IgjgvL4LJCFkJS6ggJdCgCAoFqnsoFEpFNL6XSwUqmAu0/r9ZoJ2Yt6jD4KRGGxH6xUzxhcIJUS6gXIIoQqtBSSTytigY6SR2TGC5Nhc/AAm/RbD0HsKq5bGqkjp28Wt87J8rMH3j4KBrUuV7orQ1RVO3aaGSU8dxpIH1nei33kLf+hNj+jqexdEZ3j1qg7/4BZn4VmUEDWNDWNDWjANaA1o8AMAo3GidDbDKyUXqJIqcH1f20nvDSGj7xWa6I2HUMVjMZahwz3ndmw/YZY28XFbERNxYaM0DT0wtBBFEP3bGtJ8SBc+9X6IoBERAREQEREBERBh207UoV9LeMf4iEF8R4uGboj9a2HUDquc3tIve4IwIOBuMwRzXXq0lto1K7KTy2Fvm5SBMB6spyktwDsifpfWWUDVoUbqUqIClAgQhESjdCoISggVNEMbc1SdMAqD63kgvw0KR1SAP14H9dVYuqiqZeoFeSoxwVLfUoaq8MdkSzzYtT/8AloTyZMfAdk5v5uC6NWkdguiC6pmqCO7HH2QPN8hDiB4Nb+MLZunNeaamJbvdpIP8uMg2Ptuyb4Z9FjMoZCsT1u2l0tA2zndrLwijIv8Aadk0fHwWF6w7Q5JGOc47kYH7NhtfkHOzdc+7otRVVS6Z7pHm5cb/ANAOgyWm2WI8L2l0s5p3nwy7Tm2DSFQ47knk7ODIRY26vPeJ+Hgso2X7Ral8xhqJDK1zSWl9t+4zAdmcLnHktShqvtE6QdDMyRvpMcHD3G9vBaP4k777u1/JY7Umm0c+J+LrGOQOAIyOKmVjoiXeZhkQHDwcLq+VyJ3jd5ieBERSgREQEREBERAVCvoWTRPilaHMkaWOaeLXCx8PFV0Qcua46rvoKt8DrlvpRvPrxuJ3XeItY9QV4i6B2yauio0e6Zrby0vnARn2dwJW+G73vsLniSpsshVUjpAFRs454K3laVIuJKxW0lUSqNk3VAiXkoFCymCCYKIQFTIlO11gnbK/0XobtmlxfugG2NrZA8fFehDqcHejUQfaeG/PFarZIjys4sM5JXGjNodSynZSNIigbfe7Fu495cbl0j73cfCwIFl7TKJ1gRiCLgjIg4grwK3VmWBu85gczDvxua9uOGNslkegtZoo6cRSteS09wtAPd4tNyMjf4qtky7+HS/06bU7sfPweHptxLuz4Ntf6zsvgD815/Yjh4K7q5t+Vzse85zrEczcK1EwGC0Wnd6PTaemDHFZ+vzVG0iv9X9BOqahkTcibud9Fg9J3w+ZCq6F0JUVbwyCNzzzyaPrOyC3fqVqEyii79nyusXnhfgBzA/utlMU2aOo67DpqbU/r9P3l7+iYrMvawNrD2QLBXqIr0RtGzw4iIpBERAREQEREBERBB7AQQRcHAg4gg5ghY+7Z5o4m/kVPfdLcI2jB2eAwvjnmOCyFEGjdetjkkO9LRB0sWZizlYPZ/1G/i8c1quaJdjLEdcNmNJX3c5vZTn/ADowASf3jcn+/Hqp3HLj2qmQtxs//PExfZ1XEGfSETy4j6pcAPvL2GbHdF0YBqpJqh+fZ725veEcdnW6l1uqTMQNB2XpRat1DrXic2+I3wWEjmGnEjray3jDRAd2hpoqJmW+xjTUOHWW12+436q9oNVWtxIu44lxxJPMk4krRbNHoyiHP+ktFvp37j890O9zv+lZ8FsfbLovs5oHgYPjcy/WN4d+Ui1uSttJ3ruLyiaTcL1YGkLy9FVG6/HIjFZA2IOF24qln7u7h7XotK2wRO/MKbYgf7KWakJHdOPX+yrA2zwUpq28DfwxWmm0xy7t6Y9trKLgd3DBwGXUfmtm7PtnsFVBHUyMLt69989wFri0hrBbey44LWBmBLrXwGN1v7ZlrFSS0cUFO4tdEwB0b7B983vFsHAuJNxlfGy3YaxM7S871jJeuKP4W/x29o4ZTo/RscDAyNoaByAH5K5RFeeNmdxERAREQEREBERAREQEREBERARFB7bgjmLfFBjentZHMkMbMLYF3rXtezeAz/6VnoqCKYkjF+bt7F3jc5qz0ro4xyEH48+qtImuY4PZgRkf1mFwcmqyVyT3cxv4Wox1mvDMI6ADgp3UyaOrhLGHDA5EcjxHgq7iulHbMbw0cxO0tYba9Gb9AJOMErXfZf3HfMtPuWiCF0xtGgD9H1A5xPPvaN8fNq5ocrGGeNkL3V6xqWNdk67ffYkfML36mLsZMDgcuixrRAPlEQaCXGRgAGJJLgAAOZvb3rfmquyQFwm0hic204OA/wB1wzPsjDmTktWbHNrxs7XT9ZXTUm1p+nu05Wlzjc/2VGN4bi42/NZ9tYnooJDTUcEbZAbzSt3junMRRgmzTzIGGXNaz3SStM02nmXX/nO/bJWs8+6/p33jld+scFTodJSRuDo3FrgbhzcCCMiCMQVM4bsBH0nD5Y/yVGAJxEbw2Xm+9K77cc/WZlu7ZTtCqKmU01WQ8lhdHJYNcS30mOtg7u4g2v3Te62kuXdB6cfTTRys9KNwcBztmD0IuPeultD6VjqYGTRG7JG3HMcC09Qbg+CsYcndGzhdW0cYLRen9M/3+/1XiIi3uKIiICIiAiIgIiICIiAiIgIiIPO0vo8SAOti38l5D9HrKFaS01j0VPPgi09zZW+3DxKFhjf0dgf5H9c1ezVFlXfTBY5pOrIkMbQS69gALk+AGa00iaRs2RHfLzdetIAUU9zmxw+OH81ziSukdJ6pktjlrcadsrXSxC+EdnWfK4H0Wv3HOAyaHEmwK0ZrVq+aetqYmg7jJjuYEebeXOiI5gsGByPBXcNZiOWN5r4h4ULnBwLTZwIIPIg4Ee9dA6wbaYxRR+Td6qmiaXYd2Bzm97ev6Twb2Aw4nkdEx04FlcwS2NuBWeTu7fwt2kjHbLEZfH35VpSXklxJJJJJNyScSSeJU0UCriNetq5oF9XUxwszecTwa0YucegGK5XdNuIe4jBWkd9vEPL0xoyVkUL3MIjlDyx3Bxa7ddbww+Ks4Y10prTqTHU6O8lYA0xNHYk+q9gs256i4J9olc8upCxxa4FrmktIOBBBsQetwt2as44iHP0OaNbe1/WJ8fD0/JTa1Z1s1158il7KYnyeU4n/AE35b46ZAjoDwxwwMUd1aK2ms90Ozm0lM2Ocd/EuqGPBAINwcQRiCDkQorWWyTXPfb5HM7vMF4SeLBiY/FuY6XHBbNXVpeLxvD55q9NfTZZx3/zHuIiLNVEREBERAREQEREBERAREQEIREFJ0HL5qlSaOZGXOA77jdzz6Rv+Q6BXLnAAkmwGJJyAHErWWue1gN3oqEhzsjPm0f7Q9Y+0cOV81rtNacyt6XS5tVbsxR8/aPmyzWzXmnoG2ed+UjuwtI3jfIu+g3qfcCueNZK51TM6UMZGCLCOIEMa0XIAHiSfEnAXVWeZz3FzyXOcblziSSTmSTmVJZVJ1FpneHrsPQcFMc1vzM+v7PHjpXE2IIw5G11ex0bQMrnmVdEKFlqyZrXWtL0rBp/Ebz7z97JWMyAHQAfkFvjZrqX5HB2ko/xEoG9zYzMR+PE9bDgvB2Xagbu7WVLcc4Yzw5SuHP6I9/JbRVnT4e38U+XC6z1KL/7fFPEeZ9/h8hae2wardnKKuMdyU7sluElsHfaA+Leq3CrTS+i2VMD4ZBdkjS08xycOoNiPBb8lO+uzj6DVzpc0ZI8evy++XMN0urzTmh30tQ+GQd5htfg4ZtcOhFj71a0cHaSMYDbfc1l+W84C/wA1ytpidn0WMtZr3xPCelqHRva9ji17CHNcMwQbghdC6la0trqYPwEjbNlaODrZj2TmPeOC0lrLqVU0J86y8d7CVnejPK59U9Db3qbUrWo0NU2TExu7sjebCcx7QzHhbirWG00ttLkdQ0+PqGDvxTE2jxPv8Pv1dFIqdNUNkY17CHNcA5rhkQRcEKor7wcxtxIiIgIiICIiAiIgIiICIiArTSmlYqeIyzPDGN4nnwAGZPQLzNYNb46Y9m1rp6g+jTwgukPIusDuN6n3ArAK/UzSmk5e0qdyFvqse7BjTwaxt8errErXe+3FY3l0dLo65Px5rRSnvPmflH6vH112jS1pMcd46f6PrSdZCOHs5eK8DQurdRVutTxOfbN2AYPrPNgPC91tjQOyGmhIdOTUO5OG5H9wG595t0WZTOZTwOcGtZHExzt1oDWhrQXGwGAyVeMNrzveXct1jBpqRh0dN/jP3vP5ObtLaLfTzOhkLd9hAduneAJANr8xex6hWirVVS6R7nvN3PcXOJ4ucbk/EqkFW25errvFY7vPqlWydnGzntS2qqm+bFnRxOHp8nvH0OQ4+GdxqBswJLaitbYYFkDhnydKOXs/HkdrAK1iw/8AKzynVusecOCfnb9I/f8A6ERFbeSEREGv9reqnb0/lMY85AO9bN0WZ+6TfwLlqTV9v+Mp75dvD/yNXTT2Aggi4OBByIOYK0PrBqmaPSsUYB7KWaN0R9l0jRu35tJt8DxVTPj5i0PVdH1vditp7z4idvl6x9PP+G95Yg4FrgCDcEEXBBzBBzC1vrZsejkvJRERPzMTv2Z+oc2HpiPBbKRWbVi3l53T6rLp7d2Odv7S1Ts/1kloZfIK9rogT5pz8A1xPo72RYTkQbAnrhtZWmk9EQ1MZjnjbIw8HC9jzac2nqLFUdGaOfAAwSGSIYN7Q3kYODd8em0cN4XHMpWNuGzU5qaif4kR229Y9J+Me33y9FERZKYiIgIiICIiAiIgKD2Aixy+CiiChS0McQIjYxgJudxobc8zbMquiImZmeZFh+1TS/Y6Pc0HvTuEQ+qe8/8AC232lmC1prvoafSde2CEWhphuvld6AkfZzwPpODdwWHHOywvv28L/Ta0nUVtknateZ+n/uzVdJRPmkbHE1z3uNg1ouT+ua3LqJs1ZSWmqLPqMwM2RfV+k/2uHDmfe1X1PgoWWiF3kd+V2L3dPZb7I+ZxXuLXjxRXmfK/1LrNtRvjxcV/Of2gREW9wBERAREQF5mndAsqRFvWDoZo5mO5Fjw4jwLQR8DwXpojKtppPdXyIiIxEREBERAREQEREBERAREQEREBERAUGtAywz+eJ+aiiAiIgIiICIiAiIgIiICIiAiIgIiICIiAiIgIiICIiAiIgIiICIiAiIgIiICIiAiIgIiICIiAiIgIiIP/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hQSEBUUEhQVFRQUFhUUGBQUFRYUFRcVFBQVFBUVFBYYHCYfGBkkGRQXHy8gIycpLCwsFR4xNTAqNSYtLCkBCQoKDgwOGg8PGiokHyQsKTUpKSwpKSksKSwsLCkpLiosMCwsLCwqLS0qKSwpKTUsLCwpNS0qLCkpLSkpLCwpKf/AABEIAOEA4QMBIgACEQEDEQH/xAAcAAEAAAcBAAAAAAAAAAAAAAAAAQIDBAYHCAX/xABEEAABAwICBwMIBwYGAwEAAAABAAIDBBEhMQUGBxJBUWETInEUIzJCYoGRoVJygpKisfAzY7LB0eEkQ1Nzs/ElwtII/8QAGwEBAAIDAQEAAAAAAAAAAAAAAAEEAgMFBgf/xAAxEQEAAgEDAwIEBAUFAAAAAAAAAQIDBBEhBRIxQVFhcYHwIqHB0RMUMrHxFSRCkeH/2gAMAwEAAhEDEQA/AN3IiICIiAiIgIiICIvPrtYqaH9rUQstwdI0H4Xug9BFhdfte0fHlI+U8o43H5u3R81iuk9u7sqemA9qZ5P4GW/iU7SNvKjVVscQ3pHsY3m9wYPi4rnjSe07SE171Dox9GECIfFve+JWM1NU6R289znuPrPcXH4nFT2odG1u0nR8WdUxxHCMOl/gBCv9Ba20tZfyeZry3NuLXgc91wBt1yXL28qlPVujcHsc5rmm4c0lpB5gjEKdoHWiLTGqW2p7LR1zTI3ITMAEg+u3AP8AEWPituaM0tFURiSCRsjD6zTfHkRmD0OKxmNkrtERQCIiAiIgIiICIiAiIgIqVVVsjaXSPaxozc9wa0eJOCxnSu1DR8APnxI4erCDIT9od0e8qdhlaLUelNu5yp6b7Uz/AP0Z/wDSxTSO1fSEt/PCMHhExrPxG7vmp7UOhJp2sG89wa0cXENHxKxvSe0rR8Fw6oa9w9WIGX5sBb81zxW6SlmdvSyPkdzkcXn4uJVtvKe2BujSO3SEYQU8j+sjmxj4N3j+SxPSm2SulwjMcI/dsu77z7/IBYJvqBcp2Ho6Q1kqZ/2s8z+jpHEfdvZecCpSVLdBOSl1LdSlyCpdQupLpdQIqCjdQKkRuvT0JrDPSSb9PK6N2F7YtcBwe04OHivLuogohvfVDbBDUWjqrQSnDfv5l58T6B6HDqtiA3yXI4css1U2k1VDZoPawj/JkJsP9t2bPmOiiYTu6MRY7qpr3TV7fNO3ZQLuhfYSDmR9JvUe+yyJYJEREBERAREQEREGrdt+r8kkcdUwlzIQWSM4NDnC0oHj3Sfq8lpkldazQte0tcA5rgWlpFwQRYgjiCFzjtC1Mdo+qLW3MEl3ROPLjGT9JvzBB5rOJQxi6hdQuikRKhdLqF0EbpdQuoIIkqCgiASgI4lQJVvURX8VAuDMByUgqATgrZtN3rElVTS7r8MuCJXCXUAoohBRULognS6kul1KFemqXMcHMc5rmm4c0lrgeBBGRW2tSts+UWkPAVDR/wArB/E33jitPtKmuiXW9PUtkYHscHMcLtc0gtIORBGYVRcy6ra81VA7zL7sJu6J/ejdzw9U9W2K3RqltRpa2zHHsJzh2chwcf3b8neBseiwmBmSIihIiIgIiIC8fWzVqOvpXwSYX7zH2xZIL7rx8bEcQSOK9hEHJ2k9GSU8z4ZW7skbi1w8MiDxBFiDxBCtVvfa5qL5VCaqFvn4W94AYyxDEtsM3NxI5i45W0NdZoRKKUqN0EVBCoICXRQKAVKolESWyPuP9VNmOo+Y5pE7G3ApfdPhh/RASyEYqCIERLolFFBEQmS6lRBUBUQVIo7ykbC1N2uz0u7HUAzwiwFz51g9lx9IdHfELdOgtYYKyISU8ge3C4yc0n1XtzafH3LlIyY2GfJZzss0HWmvhlijljha68khDmMdGPSZj6d8rC+Jvha6iYHQqIiwSIiICIiAtC7XdSPJJ/KYW2gnOIaMI5TiRbg12JHXeHJb6VjpvQ8dVTyQSi7JGlp5g+q5vtA2IPMKYkcoEKC9XWXV2WhqXwSjFuLXAENew+i9vQ/IgjgvL4LJCFkJS6ggJdCgCAoFqnsoFEpFNL6XSwUqmAu0/r9ZoJ2Yt6jD4KRGGxH6xUzxhcIJUS6gXIIoQqtBSSTytigY6SR2TGC5Nhc/AAm/RbD0HsKq5bGqkjp28Wt87J8rMH3j4KBrUuV7orQ1RVO3aaGSU8dxpIH1nei33kLf+hNj+jqexdEZ3j1qg7/4BZn4VmUEDWNDWNDWjANaA1o8AMAo3GidDbDKyUXqJIqcH1f20nvDSGj7xWa6I2HUMVjMZahwz3ndmw/YZY28XFbERNxYaM0DT0wtBBFEP3bGtJ8SBc+9X6IoBERAREQEREBERBh207UoV9LeMf4iEF8R4uGboj9a2HUDquc3tIve4IwIOBuMwRzXXq0lto1K7KTy2Fvm5SBMB6spyktwDsifpfWWUDVoUbqUqIClAgQhESjdCoISggVNEMbc1SdMAqD63kgvw0KR1SAP14H9dVYuqiqZeoFeSoxwVLfUoaq8MdkSzzYtT/8AloTyZMfAdk5v5uC6NWkdguiC6pmqCO7HH2QPN8hDiB4Nb+MLZunNeaamJbvdpIP8uMg2Ptuyb4Z9FjMoZCsT1u2l0tA2zndrLwijIv8Aadk0fHwWF6w7Q5JGOc47kYH7NhtfkHOzdc+7otRVVS6Z7pHm5cb/ANAOgyWm2WI8L2l0s5p3nwy7Tm2DSFQ47knk7ODIRY26vPeJ+Hgso2X7Ral8xhqJDK1zSWl9t+4zAdmcLnHktShqvtE6QdDMyRvpMcHD3G9vBaP4k777u1/JY7Umm0c+J+LrGOQOAIyOKmVjoiXeZhkQHDwcLq+VyJ3jd5ieBERSgREQEREBERAVCvoWTRPilaHMkaWOaeLXCx8PFV0Qcua46rvoKt8DrlvpRvPrxuJ3XeItY9QV4i6B2yauio0e6Zrby0vnARn2dwJW+G73vsLniSpsshVUjpAFRs454K3laVIuJKxW0lUSqNk3VAiXkoFCymCCYKIQFTIlO11gnbK/0XobtmlxfugG2NrZA8fFehDqcHejUQfaeG/PFarZIjys4sM5JXGjNodSynZSNIigbfe7Fu495cbl0j73cfCwIFl7TKJ1gRiCLgjIg4grwK3VmWBu85gczDvxua9uOGNslkegtZoo6cRSteS09wtAPd4tNyMjf4qtky7+HS/06bU7sfPweHptxLuz4Ntf6zsvgD815/Yjh4K7q5t+Vzse85zrEczcK1EwGC0Wnd6PTaemDHFZ+vzVG0iv9X9BOqahkTcibud9Fg9J3w+ZCq6F0JUVbwyCNzzzyaPrOyC3fqVqEyii79nyusXnhfgBzA/utlMU2aOo67DpqbU/r9P3l7+iYrMvawNrD2QLBXqIr0RtGzw4iIpBERAREQEREBERBB7AQQRcHAg4gg5ghY+7Z5o4m/kVPfdLcI2jB2eAwvjnmOCyFEGjdetjkkO9LRB0sWZizlYPZ/1G/i8c1quaJdjLEdcNmNJX3c5vZTn/ADowASf3jcn+/Hqp3HLj2qmQtxs//PExfZ1XEGfSETy4j6pcAPvL2GbHdF0YBqpJqh+fZ725veEcdnW6l1uqTMQNB2XpRat1DrXic2+I3wWEjmGnEjray3jDRAd2hpoqJmW+xjTUOHWW12+436q9oNVWtxIu44lxxJPMk4krRbNHoyiHP+ktFvp37j890O9zv+lZ8FsfbLovs5oHgYPjcy/WN4d+Ui1uSttJ3ruLyiaTcL1YGkLy9FVG6/HIjFZA2IOF24qln7u7h7XotK2wRO/MKbYgf7KWakJHdOPX+yrA2zwUpq28DfwxWmm0xy7t6Y9trKLgd3DBwGXUfmtm7PtnsFVBHUyMLt69989wFri0hrBbey44LWBmBLrXwGN1v7ZlrFSS0cUFO4tdEwB0b7B983vFsHAuJNxlfGy3YaxM7S871jJeuKP4W/x29o4ZTo/RscDAyNoaByAH5K5RFeeNmdxERAREQEREBERAREQEREBERARFB7bgjmLfFBjentZHMkMbMLYF3rXtezeAz/6VnoqCKYkjF+bt7F3jc5qz0ro4xyEH48+qtImuY4PZgRkf1mFwcmqyVyT3cxv4Wox1mvDMI6ADgp3UyaOrhLGHDA5EcjxHgq7iulHbMbw0cxO0tYba9Gb9AJOMErXfZf3HfMtPuWiCF0xtGgD9H1A5xPPvaN8fNq5ocrGGeNkL3V6xqWNdk67ffYkfML36mLsZMDgcuixrRAPlEQaCXGRgAGJJLgAAOZvb3rfmquyQFwm0hic204OA/wB1wzPsjDmTktWbHNrxs7XT9ZXTUm1p+nu05Wlzjc/2VGN4bi42/NZ9tYnooJDTUcEbZAbzSt3junMRRgmzTzIGGXNaz3SStM02nmXX/nO/bJWs8+6/p33jld+scFTodJSRuDo3FrgbhzcCCMiCMQVM4bsBH0nD5Y/yVGAJxEbw2Xm+9K77cc/WZlu7ZTtCqKmU01WQ8lhdHJYNcS30mOtg7u4g2v3Te62kuXdB6cfTTRys9KNwcBztmD0IuPeultD6VjqYGTRG7JG3HMcC09Qbg+CsYcndGzhdW0cYLRen9M/3+/1XiIi3uKIiICIiAiIgIiICIiAiIgIiIPO0vo8SAOti38l5D9HrKFaS01j0VPPgi09zZW+3DxKFhjf0dgf5H9c1ezVFlXfTBY5pOrIkMbQS69gALk+AGa00iaRs2RHfLzdetIAUU9zmxw+OH81ziSukdJ6pktjlrcadsrXSxC+EdnWfK4H0Wv3HOAyaHEmwK0ZrVq+aetqYmg7jJjuYEebeXOiI5gsGByPBXcNZiOWN5r4h4ULnBwLTZwIIPIg4Ee9dA6wbaYxRR+Td6qmiaXYd2Bzm97ev6Twb2Aw4nkdEx04FlcwS2NuBWeTu7fwt2kjHbLEZfH35VpSXklxJJJJJNyScSSeJU0UCriNetq5oF9XUxwszecTwa0YucegGK5XdNuIe4jBWkd9vEPL0xoyVkUL3MIjlDyx3Bxa7ddbww+Ks4Y10prTqTHU6O8lYA0xNHYk+q9gs256i4J9olc8upCxxa4FrmktIOBBBsQetwt2as44iHP0OaNbe1/WJ8fD0/JTa1Z1s1158il7KYnyeU4n/AE35b46ZAjoDwxwwMUd1aK2ms90Ozm0lM2Ocd/EuqGPBAINwcQRiCDkQorWWyTXPfb5HM7vMF4SeLBiY/FuY6XHBbNXVpeLxvD55q9NfTZZx3/zHuIiLNVEREBERAREQEREBERAREQEIREFJ0HL5qlSaOZGXOA77jdzz6Rv+Q6BXLnAAkmwGJJyAHErWWue1gN3oqEhzsjPm0f7Q9Y+0cOV81rtNacyt6XS5tVbsxR8/aPmyzWzXmnoG2ed+UjuwtI3jfIu+g3qfcCueNZK51TM6UMZGCLCOIEMa0XIAHiSfEnAXVWeZz3FzyXOcblziSSTmSTmVJZVJ1FpneHrsPQcFMc1vzM+v7PHjpXE2IIw5G11ex0bQMrnmVdEKFlqyZrXWtL0rBp/Ebz7z97JWMyAHQAfkFvjZrqX5HB2ko/xEoG9zYzMR+PE9bDgvB2Xagbu7WVLcc4Yzw5SuHP6I9/JbRVnT4e38U+XC6z1KL/7fFPEeZ9/h8hae2wardnKKuMdyU7sluElsHfaA+Leq3CrTS+i2VMD4ZBdkjS08xycOoNiPBb8lO+uzj6DVzpc0ZI8evy++XMN0urzTmh30tQ+GQd5htfg4ZtcOhFj71a0cHaSMYDbfc1l+W84C/wA1ytpidn0WMtZr3xPCelqHRva9ji17CHNcMwQbghdC6la0trqYPwEjbNlaODrZj2TmPeOC0lrLqVU0J86y8d7CVnejPK59U9Db3qbUrWo0NU2TExu7sjebCcx7QzHhbirWG00ttLkdQ0+PqGDvxTE2jxPv8Pv1dFIqdNUNkY17CHNcA5rhkQRcEKor7wcxtxIiIgIiICIiAiIgIiICIiArTSmlYqeIyzPDGN4nnwAGZPQLzNYNb46Y9m1rp6g+jTwgukPIusDuN6n3ArAK/UzSmk5e0qdyFvqse7BjTwaxt8errErXe+3FY3l0dLo65Px5rRSnvPmflH6vH112jS1pMcd46f6PrSdZCOHs5eK8DQurdRVutTxOfbN2AYPrPNgPC91tjQOyGmhIdOTUO5OG5H9wG595t0WZTOZTwOcGtZHExzt1oDWhrQXGwGAyVeMNrzveXct1jBpqRh0dN/jP3vP5ObtLaLfTzOhkLd9hAduneAJANr8xex6hWirVVS6R7nvN3PcXOJ4ucbk/EqkFW25errvFY7vPqlWydnGzntS2qqm+bFnRxOHp8nvH0OQ4+GdxqBswJLaitbYYFkDhnydKOXs/HkdrAK1iw/8AKzynVusecOCfnb9I/f8A6ERFbeSEREGv9reqnb0/lMY85AO9bN0WZ+6TfwLlqTV9v+Mp75dvD/yNXTT2Aggi4OBByIOYK0PrBqmaPSsUYB7KWaN0R9l0jRu35tJt8DxVTPj5i0PVdH1vditp7z4idvl6x9PP+G95Yg4FrgCDcEEXBBzBBzC1vrZsejkvJRERPzMTv2Z+oc2HpiPBbKRWbVi3l53T6rLp7d2Odv7S1Ts/1kloZfIK9rogT5pz8A1xPo72RYTkQbAnrhtZWmk9EQ1MZjnjbIw8HC9jzac2nqLFUdGaOfAAwSGSIYN7Q3kYODd8em0cN4XHMpWNuGzU5qaif4kR229Y9J+Me33y9FERZKYiIgIiICIiAiIgKD2Aixy+CiiChS0McQIjYxgJudxobc8zbMquiImZmeZFh+1TS/Y6Pc0HvTuEQ+qe8/8AC232lmC1prvoafSde2CEWhphuvld6AkfZzwPpODdwWHHOywvv28L/Ta0nUVtknateZ+n/uzVdJRPmkbHE1z3uNg1ouT+ua3LqJs1ZSWmqLPqMwM2RfV+k/2uHDmfe1X1PgoWWiF3kd+V2L3dPZb7I+ZxXuLXjxRXmfK/1LrNtRvjxcV/Of2gREW9wBERAREQF5mndAsqRFvWDoZo5mO5Fjw4jwLQR8DwXpojKtppPdXyIiIxEREBERAREQEREBERAREQEREBERAUGtAywz+eJ+aiiAiIgIiICIiAiIgIiICIiAiIgIiICIiAiIgIiICIiAiIgIiICIiAiIgIiICIiAiIgIiICIiAiIgIiIP/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https://encrypted-tbn3.google.com/images?q=tbn:ANd9GcSTI8_RMAFg3XP8p8ZpmJaOciPb9fgWEhTB0ZiZk5gtrfr125B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524000"/>
            <a:ext cx="6553200" cy="4572000"/>
          </a:xfrm>
          <a:prstGeom prst="rect">
            <a:avLst/>
          </a:prstGeom>
        </p:spPr>
        <p:txBody>
          <a:bodyPr anchor="t"/>
          <a:lstStyle/>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0" y="2209800"/>
            <a:ext cx="9144000" cy="4031873"/>
          </a:xfrm>
          <a:prstGeom prst="rect">
            <a:avLst/>
          </a:prstGeom>
        </p:spPr>
        <p:txBody>
          <a:bodyPr wrap="square">
            <a:spAutoFit/>
          </a:bodyPr>
          <a:lstStyle/>
          <a:p>
            <a:pPr marL="342900" lvl="0" indent="-342900">
              <a:buFont typeface="+mj-lt"/>
              <a:buAutoNum type="arabicPeriod"/>
            </a:pPr>
            <a:r>
              <a:rPr lang="en-US" sz="3200" dirty="0">
                <a:solidFill>
                  <a:srgbClr val="FF0000"/>
                </a:solidFill>
              </a:rPr>
              <a:t>Maybe </a:t>
            </a:r>
            <a:r>
              <a:rPr lang="en-US" sz="3200" u="sng" dirty="0">
                <a:solidFill>
                  <a:srgbClr val="FF0000"/>
                </a:solidFill>
              </a:rPr>
              <a:t>population pressure</a:t>
            </a:r>
            <a:r>
              <a:rPr lang="en-US" sz="3200" dirty="0">
                <a:solidFill>
                  <a:srgbClr val="FF0000"/>
                </a:solidFill>
              </a:rPr>
              <a:t> necessitated agriculture even though it was more </a:t>
            </a:r>
            <a:r>
              <a:rPr lang="en-US" sz="3200" dirty="0" smtClean="0">
                <a:solidFill>
                  <a:srgbClr val="FF0000"/>
                </a:solidFill>
              </a:rPr>
              <a:t>work.</a:t>
            </a:r>
            <a:endParaRPr lang="en-US" sz="3200" dirty="0">
              <a:solidFill>
                <a:srgbClr val="FF0000"/>
              </a:solidFill>
            </a:endParaRPr>
          </a:p>
          <a:p>
            <a:pPr marL="342900" lvl="0" indent="-342900">
              <a:buFont typeface="+mj-lt"/>
              <a:buAutoNum type="arabicPeriod"/>
            </a:pPr>
            <a:r>
              <a:rPr lang="en-US" sz="3200" dirty="0">
                <a:solidFill>
                  <a:srgbClr val="FF0000"/>
                </a:solidFill>
              </a:rPr>
              <a:t>Abundance gave people </a:t>
            </a:r>
            <a:r>
              <a:rPr lang="en-US" sz="3200" u="sng" dirty="0">
                <a:solidFill>
                  <a:srgbClr val="FF0000"/>
                </a:solidFill>
              </a:rPr>
              <a:t>leisure time </a:t>
            </a:r>
            <a:r>
              <a:rPr lang="en-US" sz="3200" dirty="0">
                <a:solidFill>
                  <a:srgbClr val="FF0000"/>
                </a:solidFill>
              </a:rPr>
              <a:t>to experiment with </a:t>
            </a:r>
            <a:r>
              <a:rPr lang="en-US" sz="3200" dirty="0" smtClean="0">
                <a:solidFill>
                  <a:srgbClr val="FF0000"/>
                </a:solidFill>
              </a:rPr>
              <a:t>domestication.</a:t>
            </a:r>
            <a:endParaRPr lang="en-US" sz="3200" dirty="0">
              <a:solidFill>
                <a:srgbClr val="FF0000"/>
              </a:solidFill>
            </a:endParaRPr>
          </a:p>
          <a:p>
            <a:pPr marL="342900" lvl="0" indent="-342900">
              <a:buFont typeface="+mj-lt"/>
              <a:buAutoNum type="arabicPeriod"/>
            </a:pPr>
            <a:r>
              <a:rPr lang="en-US" sz="3200" dirty="0">
                <a:solidFill>
                  <a:srgbClr val="FF0000"/>
                </a:solidFill>
              </a:rPr>
              <a:t>Planting originated as a </a:t>
            </a:r>
            <a:r>
              <a:rPr lang="en-US" sz="3200" u="sng" dirty="0">
                <a:solidFill>
                  <a:srgbClr val="FF0000"/>
                </a:solidFill>
              </a:rPr>
              <a:t>fertility rite for </a:t>
            </a:r>
            <a:r>
              <a:rPr lang="en-US" sz="3200" u="sng" dirty="0" smtClean="0">
                <a:solidFill>
                  <a:srgbClr val="FF0000"/>
                </a:solidFill>
              </a:rPr>
              <a:t>women</a:t>
            </a:r>
            <a:r>
              <a:rPr lang="en-US" sz="3200" dirty="0" smtClean="0">
                <a:solidFill>
                  <a:srgbClr val="FF0000"/>
                </a:solidFill>
              </a:rPr>
              <a:t>.</a:t>
            </a:r>
            <a:endParaRPr lang="en-US" sz="3200" dirty="0">
              <a:solidFill>
                <a:srgbClr val="FF0000"/>
              </a:solidFill>
            </a:endParaRPr>
          </a:p>
          <a:p>
            <a:pPr marL="342900" lvl="0" indent="-342900">
              <a:buFont typeface="+mj-lt"/>
              <a:buAutoNum type="arabicPeriod"/>
            </a:pPr>
            <a:r>
              <a:rPr lang="en-US" sz="3200" dirty="0">
                <a:solidFill>
                  <a:srgbClr val="FF0000"/>
                </a:solidFill>
              </a:rPr>
              <a:t>Or as some historians have argued – people needed to domesticate grains in order to </a:t>
            </a:r>
            <a:r>
              <a:rPr lang="en-US" sz="3200" u="sng" dirty="0">
                <a:solidFill>
                  <a:srgbClr val="FF0000"/>
                </a:solidFill>
              </a:rPr>
              <a:t>produce more alcohol. </a:t>
            </a:r>
          </a:p>
        </p:txBody>
      </p:sp>
      <p:sp>
        <p:nvSpPr>
          <p:cNvPr id="15" name="Rectangle 14"/>
          <p:cNvSpPr/>
          <p:nvPr/>
        </p:nvSpPr>
        <p:spPr>
          <a:xfrm>
            <a:off x="914400" y="1752600"/>
            <a:ext cx="7332264" cy="584775"/>
          </a:xfrm>
          <a:prstGeom prst="rect">
            <a:avLst/>
          </a:prstGeom>
        </p:spPr>
        <p:txBody>
          <a:bodyPr wrap="none">
            <a:spAutoFit/>
          </a:bodyPr>
          <a:lstStyle/>
          <a:p>
            <a:pPr algn="ctr"/>
            <a:r>
              <a:rPr lang="en-US" sz="3200" dirty="0" smtClean="0">
                <a:solidFill>
                  <a:srgbClr val="FFFF00"/>
                </a:solidFill>
              </a:rPr>
              <a:t>Why did the Agricultural Revolution occur?</a:t>
            </a: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467600" cy="3785652"/>
          </a:xfrm>
          <a:prstGeom prst="rect">
            <a:avLst/>
          </a:prstGeom>
        </p:spPr>
        <p:txBody>
          <a:bodyPr wrap="square">
            <a:spAutoFit/>
          </a:bodyPr>
          <a:lstStyle/>
          <a:p>
            <a:pPr algn="ctr"/>
            <a:r>
              <a:rPr lang="en-US" sz="4800" dirty="0">
                <a:solidFill>
                  <a:schemeClr val="bg1"/>
                </a:solidFill>
              </a:rPr>
              <a:t>“</a:t>
            </a:r>
            <a:r>
              <a:rPr lang="en-US" sz="4800" i="1" dirty="0">
                <a:solidFill>
                  <a:schemeClr val="bg1"/>
                </a:solidFill>
              </a:rPr>
              <a:t>A wild and unusually good variety of native plant might attract the attention of some wise old savage</a:t>
            </a:r>
            <a:r>
              <a:rPr lang="en-US" sz="4800" i="1" dirty="0" smtClean="0">
                <a:solidFill>
                  <a:schemeClr val="bg1"/>
                </a:solidFill>
              </a:rPr>
              <a:t>.”</a:t>
            </a:r>
          </a:p>
          <a:p>
            <a:pPr algn="r"/>
            <a:r>
              <a:rPr lang="en-US" sz="4800" i="1" dirty="0" smtClean="0">
                <a:solidFill>
                  <a:schemeClr val="bg1"/>
                </a:solidFill>
              </a:rPr>
              <a:t>-- Charles Darwin </a:t>
            </a:r>
            <a:endParaRPr lang="en-US" sz="4800" dirty="0">
              <a:solidFill>
                <a:schemeClr val="bg1"/>
              </a:solidFill>
            </a:endParaRPr>
          </a:p>
        </p:txBody>
      </p:sp>
      <p:pic>
        <p:nvPicPr>
          <p:cNvPr id="82946" name="Picture 2" descr="http://www.biography.com/imported/images/Biography/Images/Profiles/D/Charles-Darwin-9266433-1-402.jpg"/>
          <p:cNvPicPr>
            <a:picLocks noChangeAspect="1" noChangeArrowheads="1"/>
          </p:cNvPicPr>
          <p:nvPr/>
        </p:nvPicPr>
        <p:blipFill>
          <a:blip r:embed="rId2" cstate="print"/>
          <a:srcRect/>
          <a:stretch>
            <a:fillRect/>
          </a:stretch>
        </p:blipFill>
        <p:spPr bwMode="auto">
          <a:xfrm>
            <a:off x="457200" y="3276600"/>
            <a:ext cx="3448050" cy="344805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524000"/>
            <a:ext cx="6553200" cy="4572000"/>
          </a:xfrm>
          <a:prstGeom prst="rect">
            <a:avLst/>
          </a:prstGeom>
        </p:spPr>
        <p:txBody>
          <a:bodyPr anchor="t"/>
          <a:lstStyle/>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0" y="2590800"/>
            <a:ext cx="9144000" cy="3539430"/>
          </a:xfrm>
          <a:prstGeom prst="rect">
            <a:avLst/>
          </a:prstGeom>
        </p:spPr>
        <p:txBody>
          <a:bodyPr wrap="square">
            <a:spAutoFit/>
          </a:bodyPr>
          <a:lstStyle/>
          <a:p>
            <a:pPr marL="514350" lvl="0" indent="-514350"/>
            <a:r>
              <a:rPr lang="en-US" sz="2800" dirty="0" smtClean="0">
                <a:solidFill>
                  <a:srgbClr val="FF0000"/>
                </a:solidFill>
              </a:rPr>
              <a:t>5. 	</a:t>
            </a:r>
            <a:r>
              <a:rPr lang="en-US" sz="2800" u="sng" dirty="0" smtClean="0">
                <a:solidFill>
                  <a:srgbClr val="FF0000"/>
                </a:solidFill>
              </a:rPr>
              <a:t>We’re Just Hungry</a:t>
            </a:r>
            <a:r>
              <a:rPr lang="en-US" sz="2800" dirty="0" smtClean="0">
                <a:solidFill>
                  <a:srgbClr val="FF0000"/>
                </a:solidFill>
              </a:rPr>
              <a:t>: Maybe </a:t>
            </a:r>
            <a:r>
              <a:rPr lang="en-US" sz="2800" dirty="0">
                <a:solidFill>
                  <a:srgbClr val="FF0000"/>
                </a:solidFill>
              </a:rPr>
              <a:t>the best theory is that there wasn’t really an agricultural revolution at all but that agricultural came out of or was a part of an evolutionary desire to produce more to eat. After all, hunter gatherers know that seeds germinate and if climate permits knew how to grow crops. So when you find something that’s edible, you try to get more of it. Ifs, while otherwise preferring not to forage (since it’s </a:t>
            </a:r>
            <a:r>
              <a:rPr lang="en-US" sz="2800" dirty="0" smtClean="0">
                <a:solidFill>
                  <a:srgbClr val="FF0000"/>
                </a:solidFill>
              </a:rPr>
              <a:t>less work, after all). </a:t>
            </a:r>
            <a:endParaRPr lang="en-US" sz="2800" dirty="0">
              <a:solidFill>
                <a:srgbClr val="FF0000"/>
              </a:solidFill>
            </a:endParaRPr>
          </a:p>
        </p:txBody>
      </p:sp>
      <p:sp>
        <p:nvSpPr>
          <p:cNvPr id="15" name="Rectangle 14"/>
          <p:cNvSpPr/>
          <p:nvPr/>
        </p:nvSpPr>
        <p:spPr>
          <a:xfrm>
            <a:off x="914400" y="1828800"/>
            <a:ext cx="7332264" cy="584775"/>
          </a:xfrm>
          <a:prstGeom prst="rect">
            <a:avLst/>
          </a:prstGeom>
        </p:spPr>
        <p:txBody>
          <a:bodyPr wrap="none">
            <a:spAutoFit/>
          </a:bodyPr>
          <a:lstStyle/>
          <a:p>
            <a:pPr algn="ctr"/>
            <a:r>
              <a:rPr lang="en-US" sz="3200" dirty="0" smtClean="0">
                <a:solidFill>
                  <a:srgbClr val="FFFF00"/>
                </a:solidFill>
              </a:rPr>
              <a:t>Why did the Agricultural Revolution occur?</a:t>
            </a: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p:cNvSpPr>
            <a:spLocks noChangeArrowheads="1" noChangeShapeType="1" noTextEdit="1"/>
          </p:cNvSpPr>
          <p:nvPr/>
        </p:nvSpPr>
        <p:spPr bwMode="auto">
          <a:xfrm>
            <a:off x="0" y="0"/>
            <a:ext cx="9144000" cy="1676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gradFill rotWithShape="1">
                  <a:gsLst>
                    <a:gs pos="0">
                      <a:srgbClr val="E68504"/>
                    </a:gs>
                    <a:gs pos="100000">
                      <a:srgbClr val="009900"/>
                    </a:gs>
                  </a:gsLst>
                  <a:lin ang="5400000" scaled="1"/>
                </a:gradFill>
                <a:effectLst>
                  <a:outerShdw dist="35921" dir="2700000" sy="50000" rotWithShape="0">
                    <a:srgbClr val="875B0D">
                      <a:alpha val="70000"/>
                    </a:srgbClr>
                  </a:outerShdw>
                </a:effectLst>
                <a:latin typeface="Arial Black"/>
              </a:rPr>
              <a:t>Neolithic Revolution</a:t>
            </a:r>
          </a:p>
        </p:txBody>
      </p:sp>
      <p:sp>
        <p:nvSpPr>
          <p:cNvPr id="3" name="Content Placeholder 2"/>
          <p:cNvSpPr txBox="1">
            <a:spLocks/>
          </p:cNvSpPr>
          <p:nvPr/>
        </p:nvSpPr>
        <p:spPr>
          <a:xfrm>
            <a:off x="0" y="1524000"/>
            <a:ext cx="6553200" cy="4572000"/>
          </a:xfrm>
          <a:prstGeom prst="rect">
            <a:avLst/>
          </a:prstGeom>
        </p:spPr>
        <p:txBody>
          <a:bodyPr anchor="t"/>
          <a:lstStyle/>
          <a:p>
            <a:pPr marL="514350" indent="-514350">
              <a:buAutoNum type="arabicParenR"/>
            </a:pPr>
            <a:endParaRPr lang="en-US" sz="3200" dirty="0">
              <a:solidFill>
                <a:srgbClr val="FF0000"/>
              </a:solidFill>
            </a:endParaRPr>
          </a:p>
          <a:p>
            <a:pPr algn="just"/>
            <a:endParaRPr lang="en-US" sz="3200" u="sng" dirty="0">
              <a:solidFill>
                <a:srgbClr val="20E032"/>
              </a:solidFill>
            </a:endParaRPr>
          </a:p>
        </p:txBody>
      </p:sp>
      <p:pic>
        <p:nvPicPr>
          <p:cNvPr id="6" name="Picture 6" descr="http://wp.donhavey.com/wp-content/uploads/2008/04/grass-preview.jpg"/>
          <p:cNvPicPr>
            <a:picLocks noChangeAspect="1" noChangeArrowheads="1"/>
          </p:cNvPicPr>
          <p:nvPr/>
        </p:nvPicPr>
        <p:blipFill>
          <a:blip r:embed="rId2" cstate="print"/>
          <a:srcRect/>
          <a:stretch>
            <a:fillRect/>
          </a:stretch>
        </p:blipFill>
        <p:spPr bwMode="auto">
          <a:xfrm>
            <a:off x="0" y="6172200"/>
            <a:ext cx="5715000" cy="685800"/>
          </a:xfrm>
          <a:prstGeom prst="rect">
            <a:avLst/>
          </a:prstGeom>
          <a:noFill/>
        </p:spPr>
      </p:pic>
      <p:pic>
        <p:nvPicPr>
          <p:cNvPr id="7" name="Picture 6" descr="http://wp.donhavey.com/wp-content/uploads/2008/04/grass-preview.jpg"/>
          <p:cNvPicPr>
            <a:picLocks noChangeAspect="1" noChangeArrowheads="1"/>
          </p:cNvPicPr>
          <p:nvPr/>
        </p:nvPicPr>
        <p:blipFill>
          <a:blip r:embed="rId2" cstate="print"/>
          <a:srcRect/>
          <a:stretch>
            <a:fillRect/>
          </a:stretch>
        </p:blipFill>
        <p:spPr bwMode="auto">
          <a:xfrm>
            <a:off x="3429000" y="6172200"/>
            <a:ext cx="5715000" cy="685800"/>
          </a:xfrm>
          <a:prstGeom prst="rect">
            <a:avLst/>
          </a:prstGeom>
          <a:noFill/>
        </p:spPr>
      </p:pic>
      <p:sp>
        <p:nvSpPr>
          <p:cNvPr id="62466" name="AutoShape 2"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hQREBUUEhQVFRQWGBwXGBcYGRsWHBcYHRwYFxwYGRoXHCYeGRwjHBcYIC8gIycpLCwsHR4xNTAqNSgrLCkBCQoKDgwOGg8PGiwkHyQsLCksLCwsLCwsLCwsLCwsLCwsLCwsLCwpLCwsLCwsLCwsLCwsLCwsLCwsLCwsLCwsLP/AABEIALUBFgMBIgACEQEDEQH/xAAcAAABBQEBAQAAAAAAAAAAAAAFAAIDBAYBBwj/xAA+EAACAQMDAgQEBAUDBAIBBQABAhEAAyEEEjEFQQYiUWETMnGBQpGhsRQjUsHwB9HhFWJy8RaCQyQzc5LC/8QAGgEAAwEBAQEAAAAAAAAAAAAAAAECAwQFBv/EACYRAAICAgMAAgEEAwAAAAAAAAABAhEhMQMSQQRRIhNCYXEUMpH/2gAMAwEAAhEDEQA/AKKJUyrXQlSBa+jPHbG7aW2pNtLbTJsi213bT9tLbQOyPbS21IVpbaAsjiubal20ttAWRbaW2pRbq1c0UIDxUtpC7FFbc042KJ9N0IbJoqOiKc+vas5cqi6GrlozSaJjwKY9gjkEVr12piBihfWBPrmlHlt0N2kAStLbU9y3FM21sKyKKW2pNtLbTCyPbS21JtpRQOyLbXdtSba5toCyPbXdtP20ttAWR7aW2pNtLbQFke2ubal20ttAWRbaW2pdtcigdkJSmMlWdtNKUDspslKrJt0qQ7LQSnha2vUvCFu8SdKQrqYe0x+U/fI/Y9jQfVeE7yGBsfkeVhMjkQ0GfaueHyuOXtf2E+Dkj4A9tLbU1yyVMMCD6Guba6LMLIopbal21zbQKyPbS21JFd20BZDtrsVJtpbaB2Mp4vGI7Uttc20COi8Rxipl6g4/Eag20ttLqmBI2rY1E9wnk04rXNtCSQEcVzbUu2lFUOyLbS21LtpbaAsi21zbU22ubaAsi2UtlSxSigLIttLbUm2u7aAsi20ttSbaW2gLI9tLbUm2uqk4Ak0DIdtLbRi50FrdoXbx2KxhV5c4Jnb2A981W6h0/wCEwh1uKwDBl4g9iDkH2rJcsHLqnktwklbRQ21wrU22uba1IshC0qmCV2gLDTeIbouW3DTcS3tYsASc8zGfvNavR9Ss6mzcVVX4xWSnG5gOVnv/AJmsFq0mGAgjt6iiHTtAL1ljbJW8h+IkEyUA8yiPxA5r5jw9x7wSfxz2/wCXclrU/LCypk8FgYz271KdJpBBN13DH8MKy/8AkrD19KZe14vALcXddmFuYG8Hs/aR/V+dUDpxaugXUbynzKfKY7fp3qocs4aZEuKM9ofrRbEpbBJ3YuMYJX0K8D61f6Vd03wgLnkuAwTtLyDiQTIX/wDr+dd6ebNybd0AR8t1Z7ZkhuRmo/EHR/gvKSUAHmjBkdyMetaPn5HuTI/RgtI3Wl0NoohtpZdREHaO3cEA5rP9ZuWWVmvW/MTEpEqqkAkMY38weRIj3oJo/iWrI1FlvKW2uvIB7Bl4II71f1Be9p92oPxLe4MHtgTajDKyxiRHtipjOSd2NwTVUBr/AEtlT4g81rs4j6DcJlT7GqkVruldaktbXYpZiQIwTwqOeIZQBjg1S6h0u1dHxLDqpjzWzChWEArPAPseeRXpcXy7xM8/l+K45gZ2K7FT3tMUYqwII5Bpm2u3scRFtpbal20ttHYLIopbal20ttFhZFtrkVLtpbadhZFFLbVm1pGYgAfNgTgE+kmp26e1tzvCkK20jkboJ2mCPQ8elZT5oR2zWHHOekD9tc21orXh0XxNhgGkg23ORGJUx5lxzH7Um8E6kGNqn33CP9/0pL5HG/Rvh5F4Z3bSijnUuhrpk/m3AbpI2ouQBjLHBHes9rL+8s21VE/IswBx3JNZy+XBayax+PN7wTLaJKAAy7BV9yTGK0eq8Gi3aJa7NwqSiosgkdpP/HIob0u3avWwhYK1sTb3nEkyQfRCY7ypzxNSabXvpHC3RK/MBM7SeGTMAg9u+R3rk5PlcktYOqHx4LeRnhvoLakuHJt7CBO0ET3B8wK/lFF9b4HFvi47mJMWxgeuX/SqnUuoi5a+LaGy4J+OvIdHiWg/Ms8qeJ+9d6X4wvIf5n81cAE4KiRuBgZwP2rP/K5fs0Xx+N+D+m+Fbd3dF/ftAYqi5g9vMecHEUuoWxYlbC7MyLgJ3MsRk9skyMcV3V6UqzPYuQoJUFDgqRuWYwR2+xq3odaNXadHQm8o5XksBG6PQ9/t9amXPOe2C4Yx0jJ61NpMEiSIBzIxiT61GNU1s7kYBxI4DAzggg4Ijsaf1JCLkRBB79iKbqbLL5hG1jM+9FkUW9Bp11IYqy23USbZwCSYhDOB9ePWDivdsFWKsCGBgg8g1TuapnCtjdsVOBkrOePSKNNqzetrvWXBA38NtH4SOGxweR7118XyXHE9GHJw3mOwdspVauAJiT9on7zXaqXzknhBH4smrbCOutW0lbbrdV1kTh7eR8w7envQ25o2ssHQP8J52ng+hiPeRSsu9y0XXn5SRgNwdp/IGKn0HiEC38NxvUk7kOCp/qU9j9K8c9W6KzkFsGY/9/tREav4lso4DRG0n5ljgBudvscUO+GCdynjg/53p1vVkPDAQTg8CfQ1Fsukztu0flaFwYJmJ7KIHJ7Ve6f174RIYH4bDYQcnaeYPaJnFPuWyHV1IBjgwQfUEHB+lWbfTrGqwkWb8YU5tsY4AOVn0q4u0Zywyjpr7IGsidl0DGDP9JHr9RUvQusvpbsEE2nMOhzB+WR6RVPSLdRvhOWAV+wlrZEk7O+Odo5onfsLqWc2nBuTlTgXP+63PcgSVOfrVCwTdd8Nm2wvacNtDeZE8xtxmV9RGYPEjtQJNaQ25ANjypT8JH3mDIB9jTgtySqllJlSJKzAyD6+kGqKKRM57H0+v1qlIlo3Ph7UWdTZZDbQuskK2ZGMjuPTFUb1jTlhst5EzbLEZnPmmfp/zQfpltkaYG5YaD+IHvHfnNG9C38Qr/FEMoJFwDOMwwHzYn3xVqco6ZD44y/2RV1CWVCxZEyZ/mMTMxtI7GodN05GgkPsDFWMiRhdpgA4mR37cURv6BLxh/I/AefK7c+aQCpxP/PNW7bezuBDEKe49TP1znIP3q1zTXrIfBB+IG6e0ApNxCZUOCG2wh3Dg8ny4+tG7dnSh3UKIQp5mbcDJmI4IzB+lCdYrbgwJIuoI5G0AFfh8RAgce1V00+1D64Ec54/vTfJJ+sFxQXi/wCGx0+nt37W5EQJIcIqrIyQVMdzEiqCdDtLYW6AXnBUiSG4lSAD24OMzVPwxqmsuQRuDmNsAyw+WJ4M0XTXobNw/D8m+O4Zj80seRkt+WKjvJaZXSL2gBauPAAguSBbec2woPb6e/aujWLcsurbVuNeQhR2AVlx9x+tTnpvxPwRcMbUn8OSWg/MOM9qg6hfFq2tsWiHDBmY93WREHsAZj3p2FDepaUW79822KCyUiDEMdvH33NU2o8b6gpsG1WjLgZP0HArO3NQzMzMZLks3uT3j60w3I3Sp+UQZiJIz74x96l5GlRMl1nUsxkknnJ+pPeoQg3MKZbv7VkiYOO3P+1P/iBumO9KyqsqXfKNpxmZ7jPajWhuJfcK/wDLJTapGV+IOJnKgj04McChXUbPmB9prtpgO/P7ihvAqDNg/BYMVhkM7eMifX9R3qpc1q3d+xNgOQnYZyJ/ztVq5rReC7yNwEbuNwiBu/7gMT3FB9RZKrjBVift6frU7L1oKWGuW7cgntuU4Bj1HqJpy3yD8S3uR+Z7g+0ftXOlaxWHmODn6Tz9q71K38KJAZCZGcj/AH5qE6dMqUbVoNP8DWAFiLepEZ4W5/sT/k0Av6d0Z7dxSsscH8JHB+hxxUasPiAKGLFZiOOwknC/erT3i2Xb4hSF7lU9BPc571rZzsr2NEoEngCP89abq+ohBAMdvrVXX64k7dyriSxPbjA70LTq9i2xILXHHc9vp6fak5Ao0GFIAm4SCeB3A9/SlWVv9TuXWlsLGFHb60qjuii74e1tlXNu8zKj8PJOwjvAMGeM1Y1vULaXSqXNw7NBg/XuKq9P1OlckOSvoCJj7ijGhsKiXE8r27qwWAmCDII/pYVV1spp+AyxrGVtykkH5gM/lWh6XqRdIRlDB8DMZ9ie9UtT4eFhhsJe2wlWAIkffuO8VHp9EBJnHI7EH60OmNNo1KhFTYLm6J8rDa6kdiD98iqW2c8ex7e9OcDUAfEY7lAHxYJMcCY5+9Xzp02Isy0ZJI2mO4JyJ9DWNU8Gt2slMa6Lg+M7HgrcGWUjg5+YfU0SfoZuW0ezsdiZZgxAczIPm+RvVTGeJqG50i3dCm06gwN1tjBB9m4/al0u9d0txgDGIIOQc4n/AHq7Iof1DXLeYC8FRhhiFlgwwd4nzL7g/wC1UtT0kttFu2fibdzKG3LcQRFy2SZJPde1Vuv3lO+4bii5M7Ij7rGKqdF8W2n22rztZZTNu4TKgn1jKz6j7imli0Jvxk9zVO21gxJXHow7Z744ojZuMALiys+UwZ/bOff3qx13poYC8GQuxE7SAr4+YdiT3InngU3RO9kbbsiy4O1kKnb3MR39V+sUwLWpt/HRbhKnbMqSFMCJk/i7CtBa0trU2dgY8AgSC1s9oPp7ftQnUbRaLI9pl2gG5AJjgbxyM94n1NO6N1dLdlwYDyYflCxEDIErwOaAbEPBzDDuXWMRiDJyJJg/YjJqJfDbIVkllDAyoggyexxiAfftRzRdW8qfEdGJGdkGCBmQpP6flWU8e/6o29Jp3Ngq92dqY3CYHzCQV595inYYLPVdIllJvXUtQxJL+XB4YMOZI+xpvRus2r6IunYX7UEXNgEqSSx3zwV5BMYmvCuk6XV9V1Ra5cdyD5naSFn8IHC/QVo+seCn6cjX9PqGLbSLg4DL3URzx3rN80Yvq2dC+LySj2SPXOp9as22Atj4jIdykGFVo4Ecg4lfrWP1nX31N5i5nBAAO0Jx27iMevvQ/wAOa1X0Vu5evqsyZMbu2Ai5Jg+goY/U7SXLnwgxQnys8BvqQMCr7I5WGjp9/B9qdqLfCiTgT2z3/KszZ6tcR5B9vbmf+Kt3Op39QxSykuysAq5JkfXHrPajuAYYRj/Jx+wiqer1Pw1mYk4z75qbrXRdXat77iiTltmdqrg5Ax2Y/UehrMXNTOTJ9p/34ocgZqb2rDJk5jFDBcOQTQcavIx9e4pBlaZkekDE/nU9xGisdSWdrMB5YJn9PrXL/V7ZWGeWAwQJkdgazdyD2I/z3rix70uw7Dem64EackZ7dqdqfEpZNsNGfSc+h/D9qAEf8Uvhk0NhkNW/FF0KRAmZx/7zVB+qXDv87AOZIBjNU9tKPak3YqOrcghe8QO9dQZyfyH71CbeZ/vUm6kA62DNdqIozHymMUqAJ7fSGKwD5pkx2XkZ+8/lVmwblk/ijORK/eRg/Q0fbwndUXWtlna2FLgiCfmB2gTgRgelQ9B6Vd1bQhISfMxz+Xv/AMVopsuUckmg6zvEXPiMnnKlTtZQu2W4IjJ5jg1Pe1KCALgefYKwx3ElT9Qa13S/DlmzfVkUAqCs5JYEKG3Tgyc1kvG3hv4LG5ZX+U3MZ2Hv9FPap7bVBKOE0LQdYu2mJAIHfaZBHoRWt0uv0pEseR8txSDMcK6Y/btXlgyJAA+pj9qt9MsXbt1bds89t3AjLZ4A5obQk2avUeLxpDbJRLiNbXBQeaWI+YZJUEHP/d640Q6xpbiBgNu7PlO9fuGg/lTfDPhVCiNcXcFBCBsgkmWuEEcmAB6BR70K8UeFlRyLJKY3BBhT6x2k+1Jm2kXLvSdKz74W7jIlv27Gg3WfDGght102X7BiDHsNuY+orF3gyGG3g/v9/Sq9zOYj3oU2jJtPwJaxAqhLd7dtJwCwHHOcT+tFOieKltrsvLcPo6kGP/qR5h95rNWuVzAnJOIHvRO9obAsKQxN0rvkMCPmA2wO20z6jvVdm8kqP0Xf/ku1yUSV4hvLI98nn0mmP4oBK77SsFJI8zAzBAyPz+1ZcX7tsF71v+UZIujKkDt6buPLg5mjvQrS3y23yWFB+JdILAADcYOAz8cQFNJ2Uost2/Fjwf5VvcRAc7gVPqIYAGs913qZP829DsCrBTBDbDIBHpAIJ9K51LqdgE/A+KzqD5GUEyMg4wFiJ9DNN8Nf6a6/XA3bitasMNzXbnzMozFtPnaYxjbxmivsqK9NL4J6paKudOh2EksjRuyMmZ82cDPAH0peINXZNo2ld1bYS5Di4rl4gbgx7SIgRHBwazN/pep6TfF7TzdtKfnA3L7hyuB94+1aHw7pdR1q81z4fwrAPnuMd8MAxCoGgt8x8oMLuJ75w/Tt2j0n8iuPr6AbZCgKsAAQBk4pT/mRWt8Q+A30gDfER7ZMFgCpVjwCJPPqCaz79JuBlAUsWYKABJJOIFa2eW4sj0eje8627a7nYwAPX+wHr2r2Dwb4TXRJJ811h5n/AP8AK+i/vXPCHg3+DEkbrtweZv6B/QP7nv8Aar/VfENnTPtdlGCQJAJ25JiZIHtTTo0jH7Cq6dWJ3Zn1+kftP515J458DtpSbtlS1mZaObecGP6e09j9at6X/VN9Z1O3Z0r7bIYbjsA+IJAYAmTEGZxMV6y9oOpByCI4B5wf0pt5HJWfNlhjPcH/AD1FcV5JBZgJkH0x29M1vfFH+m7WjvsybeSQD8uZmMmO1ZM9HaRJEjvMz9qjRmotA0vHOT3P+c11bZPeKML0URBefoBXT0dewBxgn+1T2QurAe9qeLxmOB7UZXpi+n17H86n/wCnDsv98/ejsiuoDlT7j3+1SKoIGOO47/UTmjNnpZj5AfqP0qTT9IIzHGRmY+3FHcfUz72NxwCDGR2njFMXRkwBJPsD/wCq1B0onIzzMcfpSZ4+UADgEAnP0Apdx9AHZ6U3M/sY/KlR5bdsDjPeMfnPelR2Doj1e3aS0Gbuc8QSOP71h28ZW7HUDowiK5XdCeYAmW2YgBtvm70S8ceNrHTlIc7rxQslsZBPA3HsCf0BryT/AE40N/U6u9rfmaz52Y/13Cc/QANPtWyxkp5PedNbBO5ZPc/XHFM6hZDW8gEEEEcgjg1gumtqn1BuLf8A5fxNxg4KgxEDBEV6TdvWkt72ODxHLE9gByT6UkvQ8o8n8TeCmtefTy6EgbOWBOAPcEmrDXB0+y6OVW9cgMxIlEOAgbjJzA/2ralTBuEbW8xVXz8JRgsw7mP3AGTNeI+MfEDarWW7EghLo3EDDXCQD9lEL9d3rRQke3eHvFlvUX20lk/zLKTcJnEFV7CDJYd/WtBqel7irXIfaZyOAa8+/wBINCP47qV+I81u394LP+sV6nuoC8mU8R+B7eoUlQFOTHEn1B/C3vwe49PPLvgdrb+aWTifRv6XByrfoexNezDUKnlLACNwkj5e/wCX+1Yrr3ioPc/kKuAVLt+Mem3uo5E/pUSaWyoQcnhGHbwsoBIzHOJj0wJmq3TtEg6hcvb0tWwdyWkA27wADCgqAQN09gZwa1tvxTrgwRWQ7jACW1DfbFZXT2v4LqTWVuj/APcBuEESu7+Y1ot3gvmImAO1OL7LBTj0asoeMH0+oCm7qbkSDuhSFkyQqKqxj9h9Qe8WeMtHp9Pp7OnIO0Kp+CIVkiDmdwOBIgNJ5xQjxN4H+IXAkMvmLiCoBJB+pMiMiPQzVTxf0axav2/i2zPw03QSJZgG3tHpvRY5OPqKisCm8l+/4rshf4r4Sl0YBJuOxdSM7pkH+qDOQDgitn4S/wBUbetfYwKNHBzJxP2ryHxNrlKWraGFEkrGwBpIgr6iDnPP1peDeo3rTL8AqCxO8AqWKjPm3/LgkAiBTUfCXN3Z7/qekWLlz4jWrZJGW27WIzgssEj61c0lq1YQW7SKijgKoVRkngcSazPR+shwFJIaM7iQQczIgbfpV/U9Ra2ICh3OFBbaG/8AtB/aT2mpo0TWzPeIfFKWtSdPqJa1exuHbJAPPKlT9xWl8PaCxo7a3btxC7/KZJAHoo5k9z/h8i8f6NlY3Lgt270h9tvcEBOGWH8xYxuJPLbhAxJrwL1dNZbFpztZfl7lTyf/AKHmOx47039ozi03+Wj13UdWV0JsMGeCE5ALR3MRjk+015T/AKkEMbykMbthEfdA2vbclinMmCrQ3Ig4OTW/8NdKVC0ArHlJPLRB+kZkR60M/wBSNNbt6c6oki5aUqFjct1WkfDcQeJJDdifepi2XKMVhHln+l3SHHVbN22jPZE72XOwOrBS3oN0Z7cdq9E/1Q8VmwdLZtXihe7uuFDDBUxmOMzz3HtXm3+mPSf5pum98IAGApG71JM5AxHvk9q03i7wnZV7WqBUhSPi22xvVgYJK/NBg+49abku1B0bhZv/AAD45Gu+MH5FxmT5SPhE+VfLGV4MjPv2h8V+C7dxviWGVbnzG3uChvdZ+X9vpWFdbRbeFVeGUJgD02gY4q1c1wJmTPBnJ/Woc19GbSKV+2VmQRBg94jn61D/ABXcTHviT96uhl3fhPtzj705VXJ2qT9P+KzsMFAapp4H2j+1TjVO0R+gH3p9u6icDJ5kloHsalS92UhUHAIA/T60WLH2Ota26F2ru+xP/quvrXXHxGU9wJEVDfAIjdJ9jEUwW1PzMY9fWkqE5M4NQW5Zs95n7n0qO9B7j1zJn7E02FB8v9vzpBQTxB94/OmQ2JL/AGx/n0rtTLaGIA4rlAEniXptvX3fi31cvG2FIUbQSROCeDFXOiFdHprmmsWgEvElySzMZAXmRGBj6mq38S4xHHoB/h+tdGtIOQfqMdvyot/Zt3iMvrcZURGNpUJzbAUtPO8mS/HeiqeILyOreUi2u1ARMHu/PzH1PA4AoYNVJyGx/napU1DH1/3/AEp9mK4ha540ulWUW0G6AdyluPq0R3/OsY/R7Pxze+Em/f8AExIUNO7CgwBPajz3Hxkiff8ASmszA+v1j+9HZickQaLqd62bgsubXxG+I21oLNgSTycAd+1cvdX1FyQ964fUbpB7dzTzaJ9Bjgx+1NKmI/sMfpSslyFoZJG5m2gGSTgfT6/tNXtLdSMSe57fT9xigt5bjOLSbBI3knB25WB7nNMVn09xVcfN3xH1marpas6ePkSR6EB8LSXbtsMHCFgV2hwvHlZpUGAxk9wJrxTq1+wRcuadWBQjcz3AWknnaRuYk8t27816Ze8RMLD2UAuPd/lW1g/iBDEiPlXJPqBWA8ReG7On1LW0f4hCjedoAFyJYCZxPfB7V0QVKjHldu2EfD/+oy2ktJfQm3bglmySwyAgHoe5n7SRV7xffHULFvV2iN7XQ4WQWtAP8NVMZHkUNB42sawi6I3WVEUli2AOSTWj691a7atpZB2rbRRuWJJQOtsbgZ27t0D3J9aTQlIznWbT3Ga7E/Gv3QvqzblY8/8A8gz9aKaXp62bdq/Z3C4G2uBJzBJw3OMEcHIig3UrjPaLNGHU4WBJXtGBwTH1rX+G7bai1bU7xtHxFKrs2upLKFYyMHtH7UXoUv4Nr0DqSgDgPjAJK+o2zkKeQPfk80bv6xdpLFR6yxUD33DIHv8ApNZW09pdrG26oRlNp/lk8qsf/jJnyH5fwkDFGE6rbwU80YBb5h7HhmH1mhlpgTxjYFlLN17dtrTK1tIUkHJfhySQQzebvBwMVgOnaN7Vz4tgwgI3gn5V5n3Az74716V1e7bt2911doLqVSQucglUgi2pVmJx5sYmZwunvWVvNZRLg3bhuF1YjbLE/wAr03CZ7/mJCb8PXfCvi1NltLjiXHlJMM4HLbZkLxz7ccDD+MfFNzXaq7p1ZrelVWDGIkDyKzEiRLsuPTFR9SGnTpltmUhhAslSA6PH4XAHABLCIb8oxnUfF+se18J7qsrjaQANwiPmx37f8Clmy11aptpk/gvp1xrjFcqGGJIPcjHoRI59MVq/E2sN/wCJa/lyp2qVwNpXaAduDBjP1zWL6V4mv6dCqAsNpYYzbPdwQJAkAz/hWk609zIjcT25B/qiOP2qqvJHZpGw02kVFCo3lUR68UlsGcQfvz+dXOlML1sFrQRuDk4I55PB5jsIq8dIgIEyPy9vyrmeHkxaBQQiAcgc8fXvT2fcd0yPf/j6USOkt7SS2VjuCMkiCYkdoiuq2nUAswMjgdvrFJsKYNlTyOPQx+1cVRBJVvzxk+pq8eo2SCAMfQSPpwe9MFpHA2kgnvtxHrORSsOoPtJ5oUHJ4yZ+lQsGJyOPv9o57UdSwJHlcx3HlgzAJjtOa51CyDcO1LgbcfL5YeScz+vbmnaH0/kDbCPb6Af35pGD/UfXH/PrVq5oCbkYC9siJ+k54qZNEwGdoznzT75gYosFGwb9FMff6dqVHnUdoae/Mx3GPelTtF9F9lfqHTL+nM3EEDmNrD6mBIxUP/UUiV8/b5YVfbNEvBOoHUNNcXULvuIAqE7sjgtMiYkfnV254TtqkuzqokQAAccd/wDmlyPq6Orj44yVszn/AMgIMCwCO5DCfy4qb/5EBP8AJb2G5QB+vvV9ehWFRnt27jMn9WRxgnbRCz4cFwSEQTjmI/P6/tWL5E/Db9GNGO1fiyOLFwk+hXn2PNEOi6i9qTH8My/9zHH0maMP0a3buqu1S08AcdscAmeK0Og6OybwQAp3BQDG4TIPsf71ptYRzvigjPWum3Ecb9ORH4vmHoJgxjHuaj1OqayqWn0Ydmkm4p3bDA5IABXgdpEHGK1XU+jK+nZCfMRIzj9fafzrC9csLdtCw2quWyp8wQmXU4AGZYEQNsnImKuMX1yT1jF0CuqdWW1qVY4DptKgz/S2Sf8AyiO1SanXW7luceWCV48pIyMHB/8AU9sf4p1Jt6kJcLvCKJb5oIWCexI2j61FoNS9u4GZTcU8MrQQJ7Djjtg+4roisIh4ZqbpOkC3VHDNMncWmBz+FYYD9e9ZnT6xmcljLMSxPrMkn8zTvEWqbadjbrUkDEGCByDkHA/Kqeh0ZUhiZ5mP8496tOjOWQn0dtl5XmCGBB9GGR9qLeNzbLXigC7ntNsEYLG60HOT5xQMiMg+8iueKOunU3ERPmi2rHOSi7R+/pSCKyP1mgunprMtubQvBmuADGxSkbvq4x6n6UR6SL2lsKy/zEU8Mdq7mjHeCN5zxVrqfW7f8NptBpmYC4Ql78UbmAZs4LsZb2H2raN04HpNxgJI3MTE8BIgcYCjHtWPZ7f2dCUdGK6n4/vWgFfRWACO9xrgP3RooSvjnVFgEVLM8FF7ezXC0faK0lzaUi4oYc7WRV+47ev60MW9pCAqZckhUA2upGYgCQBHcVqX+ivsd1W+93SXWcln27iT7Qcg8cfQ9oOGxDdRJJI5ggGcwYmT37/nXoWhAwG44/q7+oj8jg+2DQbxR0SxaRrpUo0wEUrDMeMCY7kwYxildYI5FVEeh6xcuaALdQslppR/TAUg/bH120EazN4H/CaH6PStccInJnnHAJMn6CtCfCeqtWXuNgIu6CJwOYYx2M4p/wAGTVMtdChNUsSdxyAJ8gUyIPYnn2mo9X4fZbzLY2gF5Riw3IP6cH39Ow96q+ENI2ov3IYb/hzk7ZG5AQPzFam14RvbzF1ccxHl3AkAncTmpbpiqgrogFVbZMYydzAscljkHOSTJ/sKKWLiKJAH3JHrwKFdO6Syjb8XdEgsY7ZjvmO/+81Ybp6wdxLE+8Sft7Vi0iLrQrt1PiYW2FOHAgbjKkcDJBk5p73FmAqiOTAOfaTMRHao7N3T4UqAY9zmJmKs6i7bMs4Hm5gQBmYAAgZjFJoVka6sBjyfTAx3n0qA9TaJG0k/XsROZifanW9ZYYEeYH2Ejn1kD9aqHWMqwQNuWUF9wk4naJHcf4KKQWx9vqtwSJUNzHOJJyJ+361cu37hbJXtkZ9ACDVIWkbdtmZ83BjHoIn7mrP/AEuVhWJkd0aD3xDGM+kUmgSbGtpyLm54Bwu0j6AGBnmm6XTqL+4OWCtBQtutnMtgCYgR7dqoaXpn8xHew9tpBJndIVhkhuZA7k47Dijuk6O954WA2YDyo4JA8i9gB2NVS8KpJjDq0EKGBYDIJOBjiP70qG62w6Em5PIG2youExPmJYDH+4rtHUXZEX+n3jApfK6i6xH4SxLZzIPoBIiIr0HqGsup5xlJDdiNuZMRzkes+3fzDofR/jX0Rm8sySFAheSZA+w9yB3r0/p2ha3p7dm6QSpcBj+NQcSZ5IPIqp1JHTDDwQ2fESLbcoo3tAAmJhd0xMjG7/OQh6pqFkQSDMcc8xVPr+iN98MUVCdkH7SM8c/ahr6N1WBfuCMk9h9YOe351EVBEy5W2anw/wBSNzVANbkbCzP2SAfLBESSVEj+qtD1LxAiqjYGA21pDL7SO+cg88Vi/ClwfGIa6zgo0z3POI+35VW6nbGqW6xz8NkUgc/zPiEfQfy/vNXjZKngm8Z+ODfthbFwowEkqcHsRjg/8+orzlmYklmLN6+prWWOn2tsfDjMe8/Se9TWtNYRodVZlEkFc/tnmjuiU7PPOpA3L67iWMCSZMqMj34xVbUu6XmUEqS0R2/Lj0redK6ah6jfukHaEX4YHYsAoEHsFU/mKBdX02zrCblw1228eoJWf1Bq1Lwq80CtZqGU/DMmfXGex/z1qTw9auX3NtCBCEyTAgQTJiiXW1B6sndWe2f1Ej3ggj7VS6Uv8NrLyMdu1Lqj3hSyjPYwKd4wKkR9G09y9qRaU87ie8BQWPPsIqfwf0b+IuOzPs2jGJLM04A+gM/UVR0dq7bRdWhIIvfDB7btu79jxWp8Cacmw9yMm40mSDEKe3bn86JOkPSwB21TrefTLbV2F4OrbQHlQOT6bVmPc+tHfDXje6qnTXQGsXzctgLkoW/ER/TDDiOJ7ZHa8vb1urdDDpYLAtk5CKSJ77Tj3oP4f6ibd7dsBDEqT6SGBC9p4/Kk1cSobTNZ0rVB7awYJHAYgz/4tzn0P3qjf6SE1AvK4UOSsEbpO0exOSDz3EHPLujSCyGYkwCVPf8AobHp3FFtY21V+UZiSSp+U48wkfL/AOWI+tM6NxTI9OdpGIM87WT9Zg/Q1nf9QlIvoAZTZK4I80kMTOScDPpFaDZBBjEejj7S/lP0MT9aHeNV32UugQbbxwcg9575UfnU/uRnyvKA3Q9L8PqCIkPAP0JNokjHaSRW7v6RrwK3No3BgdpPcBQIC8e0+hrL9W1aP1Sw4IKsqTEAZ3AD8oBrX29ZaXAtOqiTIIj64H+R7VEno53nJ594LuC3qWLMEIQgSCRuLKMgdsTn0rdrca5bxeEzIPwyojIYRzmsfortu31K8oPkfdtJ9TFwf3E1rfj21UBrigkYJEemN26D+XpTldkTeSPU3hwhaN2dvczMy1PskGSPMQcjcMRk/wCfSp7txASisDcgNtJ2Y9Y78jj9KhWwluPL5iQIWT6fNAxnvWdkNM4l8OTCEr2YQPuan0WkV3W0qhmdoEzBY4yCQORzT2+UfEXJzAnExBMEcYirPQ9AL2oRUMOXmZnyrloB+YgcenNIpRtopWNHbXACtn5RPl4x+cVYZwn/AONfuJ/ftU1izbAIC7+cliI+mCO1VjbDCV4EyJ7889zkc/pRZTSXhet9SVM7U+oWfuYqB/EFwFtqEkj5oIGMYE59KGqTcJJUsREZkE8EEAxEfXmp9Q621UXASCduM7RySYiFgcn9c0UT2+kSLr2edyqGwYiCTEZA9o59KtdP6l8O8lxviYVgApKZIIBJEg9sVR0AVwSMRjzCC3q0HtnnvVkaYOSVgEMu0McxzMA+me9PQ0n6VrXTr58x2rM5OJzzkjNKudR6w1i4Ra07XCQJeDEdhIndSrRJldYk/RNweQFy4LHOAAYxHAJmB6DmtL1jqQZFUN5wrCTgCYWDHbAk+9ZbTdSti4qyktMoTJjGefcdv71f8Pr/ABGjcOdzWVazdXg70aUOBwyqDPtWdemql+NFBNURcCsxM/KqwMj15/vU+q06P80beQuPbmfY+lRWOsIrsFsEe58045k9/Yj6VJqOuKSQUcbTndK+0DcI7dh/aoozci30npQtkm2V2i22Zn3MmJ/4/XMr1Q2tZqbakNbu27TNJk7kYhY2z/U2I79qdpxbbUTbN8s5KmbkjawOIAGB6d8e9Q6XSfDuXHgEOdhLQQNiqO//AJSYrZYQJ2gtpesDAaS0A8mPznnjP2qW9r5/AJjd6wOJ57UKbUD5VW2TMYAwPoPzq5Y07bQSuYKkAZPBAzx3OMVnSC7KNnWsrXjtDBjLOcYURyDjkmazHXuob9Zau5ChlAb1CtMg8GAw+9HOudBZrMB2tsqrKyArHb3zjuPSsRfLoWS55iBtyd23IMqZxx+U1tBIqsm08Y6X4ZsXwDFq4FLYkidwmOMq3PrQHxkUbUh7RJV1HrMiVIMiZgD86H3ev33tG09wshj5gGODIhiNw/Ont1e5eZDcJY21CrAAIAgZIGeOapRaKpIIBQvTrQKndc1BIOfMqgqY+hxitd4F1Vmxo/5oJO9zg7TM7fX0X071hNX1Fbn8OEBU2xtM/wBRaS3vk1u+kdQTTWCt34a7GIJJkychSVB7MP1niondEsm0PRbWp6o4JO3UWzaAIyG8k8egoPptPZFt7VjD21XLLJ/irZueUkxh13ieBAFH+meJrEpeV1R1cruHrtEeZhiQGP50C6X1oO+rAC7zqHulsQdzSphRJgqfs3aalaG3WgR07X/DtBru8EsQW2q3mB+VgSI/KrHWuo/yUKNwQ2G/CQVBAiVGePykcT9T6gz3CiGypdVP8wJAI8pA34YyIgA+wrPdW0z2bYRmDByTuUnb5Y8oBUEfMDwOa32aqX4hnpHUfi+VTLn5jEY4gNOSZ4Ij6mjPVtNdfTXUOQQT5mLZHnEE8ZA9qwHStWLV5bhnyknETMGOcc96048cWyfNbY+uVz2kgCJjH2qJp3gzk7B3R7Bv6nSmVJCiZgR8ItAb7Kv1mtra01wsQ1xdhM7VQCPbt9M+s4rznpus+Fd+IIA822ZMSCOFgn0rddA1g1NpnckATPlxAydv7xBqeRNZIaBdzQr/ANWUKFhkLQ2FnYykn8prVKLWC+0MsyQ0DODPIrM6y7b/AOp6bbDqV2QBs+YuoBngme9ap/jFQFVLaE5LnJGCPKfoOwNZzeh0vRo0e24Wkl42ktBIVexG0GM/+65qNU0AvEgckSR9P04NR9Q6PcY7VvEgjzzuIaZVpOARn7Ypl/RbLezy4Hlhyo3CAIztjMCpX9jaxgWp1YkBn2kiY4mTEmWic/l96u9A1VpdSuxVO0SSIPmggliDIMEn86EaWy1uFuIWETu5E7Z+UwDP1ziryX7bAkK8Akwg2wuBG1R9cz+wqtC9LlnRXVYsr75AWCVCrMZG0DuJn0PImagstetDYEbzMTgK+TzO7dEyMn24qg+ma7fV0N1EUCSVUkRJiNx5yJzmj2i1lu0Cd7OpJidzR7CV+UT+tJlRkV9P1BmC7gscHaqn89uT+dTG4VVjcaFJ4C7RmABAUwSSMD1puq1C7QbaQQd3eYydpzPPsYqhaubiYtlf+5TkzzJQ8cz6zQNk9420OXz7ZMZIBkYPBg/eotN8Ftzbzu2zwScx75/F29PeorfTQ7iG54ChSQP6gMn0z298Q3UeHQAFDuO5aBHMGJiCcHE/3ooxafhesWzJ27QM5jeScT2MYA7VyqWk0tqwRuS67RBifbkLwY20qqmVYMGhVS5tgIxESAD+KO4wMUT6J1RrfUrOzC6uz/NXsXSQHHofKMfWuUqpaZcVkFdQ6I1q5fCX7oS25CKD8oO1gATwBu7egpJ4LTUnzXr26N0lt/ciIPFKlUOTSJr8mXfDXhi3pNcjhmfaGhW4koRJjmNxoFrLHxrmossYQXS6x+E3CGPPbPFKlVRk3sv9oQ0HgEKJF+4G3RuUbcSwGJ9vWtt07whbt3fi77jvbIUm4xfeG3AyCcfL2g+9KlWfduVEcecmG/1V0W3+GacstxW7btr7gTnnzn8qwHw6VKuqGi3sfbtSRnvVvpFmbhHqp/SD+4pUqoR3RdKFwqN0TcVDj+oxNavxF4PXS6cv8Qu9u4wBKxKrtG0iYPIM+1KlWcm7SGkmm2Y60xLbcAMykiMSD2E+5/Ol1G2fjXM53N2juaVKtPQLOj1LoAFbkegwMmP1NT9UuPctjc0hWEY7sGkzz+AUqVBlbugQLXvVhtCNoIPYz9iaVKgqTomPR/8A9P8AG3942x/3FeZ9p4qbTdeu29P8FCAskzGc9h7VylS3so2Xh+2nwFuKsXHUl3PmLMDuJ4EA8R2orptWbjZnA3TJJwN3PY8CaVKsJoU9IOOwuQpHBAnuZjn1+9VL/SkKSw3AeaGyJ/P0kUqVYaNIpE+p0oG0QPNBODM49TVPrkWtO9wgNDFduRIlgeD3j9aVKqj4ORH0gC7p3vZG1D5ORxugRAHEcUD0/ihf5oFhItYGcwpIOYxPsMY5pUq2ilbIk6SoN9M1S3dOr/DA+Isn6SMExnn09Kfp76E7WtqZEg8FcSI9Ygcz9uKVKnVGcm8DmRQu+2qoxUkmJJiIBIgnArPavVsd5aCEXdGc9omcDiI9KVKqQPVljQWiYDEERIERHyn1P9RrlKlXTx6Ez//Z"/>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6" name="AutoShape 8"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8" name="AutoShape 10" descr="data:image/jpeg;base64,/9j/4AAQSkZJRgABAQAAAQABAAD/2wCEAAkGBhAQEBASEBAQFBUVEBIQFBISEBUWEBUQFBQWFBcUFhQXGyYeFxkjGRQVHy8gJycpLSwsFR8yNTAqNSYrLC0BCQoKDgwOGQ8PGjMlHyQpKiwqKi4sLSwqNCosLDAsNCktLCkyLjQsLC8vLSksLCwpKSosKiwsLC8sNSwsNCwsLP/AABEIAPkAygMBIgACEQEDEQH/xAAcAAEAAgMBAQEAAAAAAAAAAAAABQYBAwQCBwj/xABCEAABAwIDBQYCBwUHBQEAAAABAAIRAyEEEjEFBkFRcRMiMmGBoZGxFCMzQnLB0Qdic4KSQ1KywuHw8RUkY5PSFv/EABsBAQADAQEBAQAAAAAAAAAAAAABAgMEBQYH/8QAMREAAgECAwUGBgIDAAAAAAAAAAECAxEEITEFEkFRcRNhgaGx8CIyQpHB0RRSIzND/9oADAMBAAIRAxEAPwD7iiIgCIiAIiIAiIgCLm/6hTkgOmDBgEieU6L19MZz9igN6LR9MZz9ihxrOZ+BQG9FznHM8/6Sn05vJ3wQHQi5vpzeTvb9U+nN5H2QHSiwCsoAiIgCIiAIiIAiIgCIiAIiIAiIgC1YrwPgx3HX5WN1tVa353mp4OhlMl9WWNaDfL953S8eqhtJXZeEJVJKMVdm/COb2bSLDKD7LDcc3jI8rfqqvgd+cM2kxlRtUEMbILNQRbjyWgb04Nx8NRxmB9VLiOAu5UdaPM7KeBqu+9Fl1p1g4SF6JVVob6UGNAbRxJj/AMY435+a9f8A7pnDDYjy7o/VT2sOZR4GvfKPoWgOWcyqZ38EwMNW0Bu5osdD0Wt+/b+GFP8ANVaOMJ20OfqStn4j+vmv2WqtisodFyG5ss3IXN/1MkWbe1iYsfMhVB+9zsxf9FoZiIJdUBkC91oq7/1GH7Chp92/vKzeIjz8jqhsyq/pv4r8M+q4J802G12jQyJjmtyrW428v02g7MGtex+VzW6ZTdp+Y9FZVrGSkro82rTlSm4SWaCIisZBERAEREAREQBERAEREAREQHirUDWlziAAC4k6AASSfRfENr7TO0MZUrOns2+FvKk0w1vVxuepV/8A2m7TqMwwo0muLqxyuLRpTGoPKTA6SqZseiyhTDXEZ3STyngOgXNV+KW7wPVwtqNJ1fqeS6cWcO1cIS3ORDgMxvqCdB0sY81DioeZVyfUAMGTm4cI0NtIv7qqY3C9nUc3gDb8JuPZcleNsz3NmV99Om+q6G7CV2uGV7i0yCH5nZfwuE2HIjRemGm5kl5a7KRBcYztggmZs5sjyI5LiZYgwD5EWVkdsqhimRQa2nVDBUa0Hu1GHXXRwMj05aUheSyOuvu0mm7pPjwXXu96XIg0qGpqk2dbzgOAJjjdvkRyKy4YYB0PcdYkGTEFt8tpBLSOBANwpLdvD0w9tOtTaTUfUpjO0ZmuYGwL6XJHVe6WyqhGIoAsD6DnVW/VDO8a2fOhkWI4hXUbq6RzzrKM3Ft5Wd75WbtfJcHkQ76lFj2OpS6HmWvEhzbETI1gkEeUjVecZVpFsMBkVCWuIAPZEWa4DUg8VYq7w04XGMa0MfFOswNGWRY29D/SFy7W3XNN2IeGPLG5XMyEaPvcQTlF79PRKDs7e8tSadeDlHfun3vinZp6aN+KZ43E259FxjC4wyp9U/kAT3Xejo9JX2uV+dsi+07jbb+lYRhcZfT+qfzJaLO9WwesrXCVPoZ5+28La1ddH+PfQsKIi7z5oIiIAiIgCIiAIiIAiIgCIiApu/bTmGUSezAAmJOY2lU9pBtBmYyvEGfI6H1j3Vw39eGlhdEZbzMeI6xca6qtHK9oDhmB8Mm8fuv46BYz1OyivgzXH37yOR1IiQJHNrp5/EKK2ph4LTlIkGbyLcj6qebg3wcgzCQXMeO+D+67pA9FL7F2NSqkdqwkZScribHkY1jRZSp76sdmHxSw1RTea48z56GKYo0CKdNzahbVY5xaA13hMEDNETOby7y+jM3awg/sGe/6reNj4cf2NP8ApB+apHCNcTvq7bpztaL8j53tHHdtWo1YyFgaXZQPtA6S4CRMw1SDtuUfpQxDGVfAabmw2HcjM9Pgrw3Z1EaUqf8A62/otraLRo1o6NC1VGV737zhltCk0l2bsk1rwfDQ+bvxbTQq0BRqFrqhqMuO4TBAEC/+q62Y3EOdQczD1Q6mwUye8Q9lpDhkV/QqVQf9vIo9owf/AD56t8VZnzPH7uV6ri5mFdTkyWta7LPlOim9w9nYvCYgipScKdRuVxJFnC7TE9R6q5LB4dR81McPFS3rirtWpUpOk4qzXeSiIi3PJCIiAIiIAiIgCIiAIiIAiIgKfv4YNI30Ph114c9dOKp4wZ1pkAEiYE0iSY79P7pniI6K6b8PANIkSIcDIkRI18lWxQkTSdrByk3gf3Xcr6GfRYzV2dlCo4R92MUto9lDa9M0+HaCXUj/ADat9VP7Ed3mkaQTPkZUFSxRHdcL6ZY11numxHQwp3YmrY5H4KYGdZJZ2t6e/En0WFlbHOEREBhFlYQBDw6j5oscR+JvzCAlURFACIiAIiIAiIgCIiAIiIAiIgKlv4/L2JmLOE8rtuq9hHASC3W9tJHEKwb+i1GCAe/rpq1VvCU4PdkRctEkAH+768PZZS1OmCXZs2YjDNALg6AXCWuGZs31HDrZTmxB3m9CorFE5QQWeIDMf8JUpsXxN6H81MdSs23BX5k+EQItTAyiIgMIsrCAIBdv4m/4giyzxN/E35hASaIigBERAEREAREQBERAEREAREQFU36n6mOT9dPuqsUszSSzn3mHUDm13K+h08lYv2h1MraJOnfmdI7uvIefBQ2DsA7TWCbiDwPw/wBVlLNnTB7sLnp78zCcomYnhY8R/wAqU2Lq3ofzUdi2d092Zi0903HwPH0UjsbxN6H81K1KS+XxJ4FZlVrb+0cVQc3I9haWud9ndoBA4kz4gu3d3apr0jnIztMO4SDcGB8PRSqict00lhZxpKtdNExmWMyiN4sQ4UixhIcWveSLEMYMxPqco9VD7qhp7Z9U+ENhzjOWZuJ0Ol1EqlpqJeGEcqLrN6cLeBajjKcOOdkN8RzCG9eS10dpUnh5Y8PyCXZJcRry10Kh9g4OgwV+zrdqSy9oAbf4lc25Glf+T/MqKo7xXO/kaSwsFCpJN/Du8La9zJ3Z+2KVcuFMuOWJlsazz6LuZ4m/ib81UN0amRuJfLRDWmXTFi65i8Kx7KfWdkdWytJcCGNaZAniSdfJTSqOcU2Z4vDqlUkovJW110uWBERbHEEREAREQBERAEREAREQBERAVPf1vdo66u01+6qth6NSmAaJDgZJpOs3qx33emnRWzftsto3jvOv52VVpuIN+6R/SeE2011/4WUtTrov4beXv8HVg9pU3HLJY7jTeIJ/DwPUFTGyRDh0d8yq5UoMc0te3jo67Z5t5eysWxtWjyP5pBu+ZWvGKV4+/E6MdSD8RSa64NGu09DkVb2XiDhMWab/AAk9m48IPhd8j6lWDH4ymzFUM72juVRdwGuWJ5TBUfvVsg1TSqUhJJFMxeQfC7pr8VlVTzlHVP8AR6GEmklSqfLOPnd+/sduK79PGVeHZvpM/CwHMfV8/wBIUfuTpX6M/wAyl8bR7PDGjTY95NI025RxiJJ0FzKjd3Nn4mh2maj4gAJqNEETrrzUtNVIv7kQnF4apG6zatdpZKxzbna4j+GPmVu3H0r/AMn+ZdOxdg16HaS6l325fvGPPhK6tl7BNAPDazoc3LAYBEaEEze5VacJLdbWly+JxFKXapS+bdtrwKpgcJVq08Qabj3SxxYPvAF2nTUBWzdjbIxDWBx+sa4B3mODv98V7wOwaNHNkz94Q6Xm46CF24HAUqb2dnTY3vfdaAfirUqUoWd+pjjMZSrqStxunpwzuTaIi6TygiIgCIiAIiIAiIgCIiAIiICq79scWUYBPedMCeSq8D6ywtcTIgkxbl/uQrpvVUIFFoFyXRJsIAKquKw5bnJLe8Gk5RAmR5rOR00nZGttGHNbmEE+E2I8o0+EdFM7HHeb6/mud9Nstc5p1LcocYafM9V37HpgukaXiTeZSKzK1JNpXJIYOmL9myeeQT8VtAXvIVgMWhg23qeVhbC2w6lechQHlYWxrNei8lhQHlbKHjb1/VeSwrZSZD2dfyKAkUREAREQBERAEREAREQBERAEREBXd8sE6oynkN2lxF44C3sqlTLhZ9gYMnQmR/SfYq87wVsrWc+9Hsqu5gNiFSSNIztkz3iKT31ZpmLkGCARaxg69bhSeziM/CcgmNM03UC7Blo7hka5Haeh1Cktik5myCItBM+/HVQtSZ23cmWQi4Kw4TpzK8rC0Mj2DaOoWMlvVeUm0eqEHv8A+VhhsOq8IhJ6iJWyie+3/fBaV7oeNvX8igJJERAEREAREQBERAEREAREQBERAQW9GlLq78lAKf3o0pdXfkoBVYC7Nlj6wLlA5/6rp2c761vqgJ8rCykKwPKLKIDCwV6RCDytmHHfb1PyK8QtmGPfb6/IoCQREQkIiIAiIgCIiAIiIAiIgCIiAg96NKXV3yCgdOqn95z3afV3yCryqwZJXTs77RvquVdWzftG+qAn1lYRSDKxCyikGEWVrq12tEuc0DmSAPdAsz2tmH8bfX5FQON3wwlPR+c8qYn30Xjdzeg4rFBgpZGBj3ZiZJIgRyGqy7WF92+Z1fw6+46jjZLnkXBERanKEREAREQBERAEREAREQBERAQe9Hhp/id8gq+p/ejSl1d8goBVYC6tm/aN9fkuVacc8to1iCQRSfBBgiyhuyuXhHfko83Ytj8Qxvic0eZIHzXBX3kwjNa7OjTmPtK+VmoTcknqZXRg8snM1zu6Q1rZkvMRp6n0XD/Mb0R9Gthwirzm30VvUveI37wzfCKj+jYHuVG1t/KrvsqAHm4lx0nQQNFBZBleWUXx2RpkugRUaW5nX0PebbzW8OqF13UxBdWnW8dmQc0CLH8pUOtUfH7L9msMBhoZ7t+r/CN+J29jniTULQc3hAb4XBp072phcdXDS4dtWJ71RpJcZ7g5u58o4LU+oyO9UeT2eYQbCo6XOaQNO9C1nGMAOVuoqCTEw8AC9yYvrzKwlK/zO/id8KW7lCNtdFbzNeFbFSmCPvN1GonkVcdyWOGJBc/N9W8ayAWloMddeCplfFue4ONiAAI4Rfj5qy/s6qOdjHZiTFB+p/eZorYeSU0u8y2jCTw8pPkfTURF658UEREAREQBERAEREAREQBERAQW9GlLq78lAK7YnCsqNyvEj3B5g8CqrtHZrqLoN2nwu5+R81Vg41z7SP1Fb+E/5LoXNtP7Ct/Cd8lSfyvob4f/AHQ6r1KSF2DaJDWNythoI08UhwM+jiuILMrxU2tD9BlBS1Ol2NqEEFxhxkgaTEadLLS5xNyZ6m68he20XGYBsCTwiBJ14xwUXbFox7jzKSuqns45Q5zoBaXRlJMBrnDWAZynjyW3D0KDSRVf4awbxgsFzYXvBHlIVlBszdaKvbPoR6tn7NR/3b/Ki/8AxNUPSr07No0S92QAnJJzRwsSCrVuFseszEVa1Snka6m4AE3lzw6PY6rehD/Imjz9oV1/HnGWV1ld5/YviIi9c+LCIiAIiIAiIgCIiAIiIAiIgC116DXtLXCQeC2IgKjtPZbqJ5tJs78j5qI2p9hW/hO+S+hVaQcC1wBBsQVVtrbuPIexgLmvaWg8RPA/qqTV4uxrQko1It8GvU+ebOwHahx71iwQG6y4AjMbA3C99lSaajSb9oWtc6bNDXXMeccD6K1YL9mjyPra0CZLWiPn+incDuFhKerMx/e73zt7Lz4YadlkfUVtrUE3aTfKyt5v9HzrZ1awDWVHuzAlrGiJDgQ4PEmYERHEruwu7GNqiBTyyXmXu70PABkC/DWF9Sw+zaTBDWAelvhoukCFvHCq3xM86ptiV26cEr88/wBHz7B/s9rODRWrvyjRrbAdJ/RTuB3DwtOJYHfilx97eysqLaNCEeBwVMdiKmsvtl6HNh9nUqYhrGj0XSiLY4tQiIgCIiAIiIAiIgCIiAIiIAiIgCIiAIiIAiIgCIiAIiIAiIgCIiAIiIAiIgCIiA//2Q=="/>
          <p:cNvSpPr>
            <a:spLocks noChangeAspect="1" noChangeArrowheads="1"/>
          </p:cNvSpPr>
          <p:nvPr/>
        </p:nvSpPr>
        <p:spPr bwMode="auto">
          <a:xfrm>
            <a:off x="155575" y="-1135063"/>
            <a:ext cx="1924050" cy="2371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0" name="AutoShape 12" descr="data:image/jpeg;base64,/9j/4AAQSkZJRgABAQAAAQABAAD/2wCEAAkGBhAPEBAQDxAPDxAPEBIPDw8PDw8PDRAPFBAVFRQQFBIXGyYeFxkjGRISIC8gIycpLCwsFR4xNTAqNSYrLCkBCQoKDAwOFw8PFCkYFBgpKSkpKSkpKSkpKSkpKSkpKSkpKSktNTUpKSkpKSkpKSkpKSkpKSkpKSkpKSkpKSkpKf/AABEIAQcAwAMBIgACEQEDEQH/xAAbAAEAAgMBAQAAAAAAAAAAAAAABAUCAwYBB//EAEUQAAIBAgMEBgcEBggHAAAAAAABAgMRBCExBRJBcQYTIlGBsQcyYXKRocFCUpLRIyRTYqLCM0NEY5PS4fEUFRYXZKOy/8QAFwEBAQEBAAAAAAAAAAAAAAAAAAIBA//EABsRAQEAAwEBAQAAAAAAAAAAAAABAhExEiFB/9oADAMBAAIRAxEAPwD7iAAAAAAAADnOkfTzB7PqQo15TdWcXPdpwlJRhopTlpFOztyKjB+lzBVp9XS7Ur2S3pX+UMjZLR3QOZ/6zj9xfiqPygex6Zxf9W/B1P8AIb5o6UHNYrpzRpLenGaXFqFWSXO0CLh/ShgZ5p1Wk7XjSnJL5X+RmqOvBrw9eNSMZwe9GSUovvT0ZsMAAAAAAAAAAAAAAAAAAAAAB8l9L/RqvUlUxMITdFUKaqSg6f2ZyUk089JRejRxfRTF9VVdKjUwqhKSmlVhGeIbcn2IyVnlZH2T0n4tUtk42Tt/Rxjno3KpGNvmfIvRRsGtUxCqVFB043Xbu95yUss1orX8UdcGV1mO2lOEYycX1k5Rj1bhKElFtKdV3dnFX1N1DGyuv0tNacG/5y72lg4xqSVo8LWUUrWNWHwkX9lfBFNUG0ttTbqxe69ySjGym9+PVwe9beyzk1rwKTo8qmIq1IxpSc3dRjFK0pbrdrPlf4n0jH06ajHcik0rOysVHRx7m0WlBKM5RqOV83J0nTs0836hNZp3uycK6VClTesIRi+Ods/nclhA5NAAAAAAAAAAAAAAAAAAAAPJNJNvRagfNvTFtG6wmDWalOWMrxX7KguxF+x1GvwM1dDK25QpzkrPcuo8bu2vtzZ1GOw0MRNzqQjLK0d6KdocF9fEiT2HRSsobtvu9lfBHWfIImIq78nK6zZtwkvajCex6a03l4mEcNuLJy+Q2JuIzjcpOuVGtCrfOMkr99nvLx1R7jK9Tda3mc9icRU4yb5u5FzivNfaKFZTjGcXeMkpJ96aujYch6PdtdbRdGbvOlmvdeq8H5nXkpAAAAAAAAAAAAAAAAAAAK/amIyVNayzl7vd4/Qm1qqjFyeSSuyl3nNuT1lnbuXBFYwexjZGEkbJZGtl0RqsSLUjkSqpGqE1SpxcNTnsbTs2dPiFqUW0KZxyXEXYG1JYXEQqLS6Ul3p5NfC59koVlOMZxd4ySlF96aPhleJ9E9Hm3etpuhN9qnnDv3eK+OfiMb+JyjswAWgAAAAAAAAAAAAAADwCBtSd92Hf2nyWnz8iNGJtxD3qkn3Wj8P9z1QOs4I0zCRukjRUYEeqRpm+oyPNkVSLXgU+Np3uXtRXKvG0TnlFRzVembuj+0XhsTTqcFJb3tWjXwue4iBArxtn3HOfF9fdoyTSad080/YZFR0UxvXYOhLVqCg+cez9EW52cAAAAAAAAAAAAAAAPJAVUHdt98m/mS6Mcm+8i0FkifCyh4XOlor8U0n5kCtMkV56lfWkLWxrnIwbMXI9RLWLIuKjkTHEj1ya2ObxcLN+xsrq0S4x8M2VlWJxrpHf+jTEb2FnH9nVa+MUzrjh/Re/0eJX95B/GL/I7g6zjjegANYAAAAAAAAAAAeT0fI9PJ6PkBV0NES8XK0Ld9kQ6DyRnip5fM6WbECvIrq8idWIFYlTUjZEwRtiB6RcSiYkRsQjKKLGq7Kysi1xsSrxBwrpHXejB5Ypfv0//mR3Rwnov/tfvUvKZ3Z0x455dAAUkAAAAAAAAAAAxno+RkeS0fICpo+qhXPaXq+BjWOwg1mQqpNrakKqc6prsbImCNkEYM0aK5IRqrxFFFjEVOIRdYqcW3a7trbNLx0KnFccvmjllFx0/ow/tXvUvKZ3Z826CbRdKWIjGKbluSe82kkrrhzOsltur92n/GzpjjdIy6vQUH/Oq/3aP8f5mdLbVZtJ06OeV+snH+Vm+aleArau1KlPOpQdu+nUhP5PdFPb9B2UpSpt/tYuC/Fp8xoWQPIyvms7npgAAAAAB5LR8j08lo+QFTS0RjWMqWngY1zqIVUh1CbVIdQ51TWbYmtGyIGaIe1aEpU2oa3V1e148Vf4E6IlHI0U3VXj6ko2WjWS8VkVeOwzs7RfwZdYupGL0d33ZMx61NZymvYp5EWRs2rOjkHRnUdROO/GKS45PiuB0EcdTf2rc00VDSTyk5ZaSzR4k+6PjFFS2fBeOvD70fxIyoY6jvLenG3HO/D2FNCclwh+FEvC4ipfs7l+X+he0rHH7YhJpR352WkITtfxsik2r0gqUoTawtVxjG7nUlSjTtbu3rssquKnftvxT/0OY9IFaa2diZJqTjHO2TUXJXZvR1Pox2vPF4WdZ3jB1LUoNJNJLNqzeTfkdich6LsOobPppadlrl1UPrc6851gADAAAA8lo+R6Yz0fICqp6GFYzp6IwqnSiJVIlQlVSJVZFUwNkTVc2RA3RNlFXlY0xZsoytJczWMcXseE3e7i+9EKpsWS0mn3XRfuRrmkX5huuahsqcJXdnroezpPuLqtEg1omakNqxtrUyo41Qd3n4nmJRXVmc7lpUTsTtVN3St43K7H7Q34OLjGUXrGUVKLzvmnk9DRORGr1CPdV5j6R0BbeCjJ6yqVX8JtfQ6M5/oJG2Aw/t6yXxqzOgLcr0AAAAADGro+T8jIwq+rLk/ICppaLkeVBRfZ8PoeVDrRFqkKsyZVIVY51TWjZFmq5sgBuTPYSzXNeZijyTNStjFmnCYuNSCmr2vKNuN4uz+aNknHg2uaLg0VUV9csaqf+xBqxfcZWqnEcStrlpicr3K2s0cslRDkRMToTJp8NO9ldi287O+T7svayNLfXOiNLdwOFX9zCX4lvfUuCJsmhuUKEPuUacfhBIlnRxAAAAAAwrerL3X5GZrr+rL3X5AVNHRcvoeVDKgslyPKiOtESqQa2pOrIg1mc6ppSN0Eaom+AZWaRjM2Guqaxr6PTbp1U/s4movBpP6lpVhkVHR7XFLuxCfxpr8i6qLIucGmh6yWqbzRT47ebldvJuyvl8C5pLtLmVmNj2pczK2KWvFriyLOS3b2zvb2Mn4hEGtHsrmcrpURqsW1mVTptyaWskofilu2+ZdVNCDs6lv4mlH71ehH/wBsX9DJ1tfaYqyt3ZHoBTmAAAAABrxHqy91+RsNeJ9SXuvyAq6SyPJmcFkJI7CDXRX1iyrldXOda1RN9MjxJEDIVuRrrGxGuvoaxG2B/SYtfvUpfwyReT0KDYcv1nErvp038JP8zoJaFwaIesuZXY/1pcyyj6y5ldj12pC8bFRiSFW0XMnYlEGusonGqjTW0NfRyG9jcOv/ACIP8Kb+hsraG3oXT3sdQ9kqkvhSl+YxMn1dAA1AAAAAAGNVXi13p+RkAKilLJcjKTNG9uuUfutr8vlY9jUOuxqrorsREsazIVYitiKkb4GrRmyMjIVtuaa8xKoQcZicgaZbFf61U/eoeVSJ0T0OU2HWviudKa+Fn9Dqr5F48Y1x1XMg7Q9aXMmx1XvLzIWP9eXMVsU+IRDxH2SbiCFifsnKqiPX0J3o/pXxif3aVWXxlCP1ZBxPqsuPRzT/AFio+7Dpfiq3+gjLX0MAGpAAAAAAAAVu0tl9ZedOW5U9t3CVtN5LzRQ4nGVcOm69KUUvtR7cH7d5fU7A8aN2OHXSWg7XlJd94tLnfj4GNTbuGz/TUlknnOKduGp12I2Nh6nr0aUucFcrq3QfAT1oJe7UqxXwUhsctV6QYZf1sG+5O7fKx7Db9D76Xffhz7vEv5+jrANW6upbuVapbzPP+2+z/wBnUy0/T1PzMFBU2xRadqkOP24/mVWO2xRje9WOX71/I7pdAcDa3V1P8et9JGC9HGzLqUsJTqNadbKrWX4ZyaA4jovtSFWvCpTkpwU5UpTTTipyhlFvg+0jvFLI5vp31WDdKNJU6EFC8YQpqFPe6zuisuGmfHgZbO6Q71OMp2jd7u9dOLkvI6Y8F+nmua8yFtB9uR5HacHZ7y7yPtDGRcrpoXTYhVyHiFmuRIrV13kOviI31Wl7Xzt3nKtjTi/UfI6X0e4GcJ1pyi1GVOkoTt2Zat2fsOchDrnuxTa1bSvdX0S4+B3fReMk66nTlTknBNStbSWlteBUnzaavwAYAAAAAAAAAAAAAAAAAAA5DpxsmVWdGqqVSrGEZRn1e45JOSayab4cDkMDQ3pJPrKcHFy6pz3t2eSaktL24rWx9esQsbsehWznTi5WtvpbtRL3lmbKPnS2TnlbLO7ums+7PzNWIwe6nJttJN2SqcFpkzsavQ3N9XXlFcFKO814po1PodV4Yhf4cv8AMV6g+dYXaVOo1GSlBu/rNuOvely1sYdIKX/D01Ls9uaV3BSsuL4X5Hfx6CVY5U8RTgtbRpSX8xrn6O51WlXxClBPesoXlf2bzsvmZscRhYS6mhJduUp9tyfUSSu7Si4+q77vFLJ55H1bo3h5xhOcqjq9Y4uMmpJ2UbPNt3zvmZ7L6MYbDJblNOX359ubzvr4ItrGevmmaAAY0AAAAAAAAAAAAAAAAAAAAAAAAAAAAAAAAAAH/9k="/>
          <p:cNvSpPr>
            <a:spLocks noChangeAspect="1" noChangeArrowheads="1"/>
          </p:cNvSpPr>
          <p:nvPr/>
        </p:nvSpPr>
        <p:spPr bwMode="auto">
          <a:xfrm>
            <a:off x="155575" y="-1195388"/>
            <a:ext cx="1828800" cy="2505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502" name="AutoShape 14" descr="data:image/jpeg;base64,/9j/4AAQSkZJRgABAQAAAQABAAD/2wCEAAkGBhQSERUSExQVFRUWFxwYFBgWGBgYHRsYFxsbFx8YHBkcHCYfHRwkGhcYHy8iIygpLi0sGyAxNTIqOCgtLCkBCQoKBQUFDQUFDSkYEhgpKSkpKSkpKSkpKSkpKSkpKSkpKSkpKSkpKSkpKSkpKSkpKSkpKSkpKSkpKSkpKSkpKf/AABEIAOYA2wMBIgACEQEDEQH/xAAcAAEAAgIDAQAAAAAAAAAAAAAABgcEBQECAwj/xABIEAACAQMDAgQEAwUEBgcJAAABAgMABBEFEiEGMQcTIkEyUWFxFDOBFSNCUpEIcqGxJGKSwdHwFzRDVFWT0xZTY2SClKOy8f/EABQBAQAAAAAAAAAAAAAAAAAAAAD/xAAUEQEAAAAAAAAAAAAAAAAAAAAA/9oADAMBAAIRAxEAPwC8aUpQKUpQKUpQKUpQKUpQKUzWvvOoraFgstxBGxGQHlRTjtnBYcZB/pQbClRbVPFDTLcgSXkWT28smX+vlBsfrWB/016R/wB7H/k3H/pUE4pUGm8adLC7lnd/kFgnyc/LdGB9e9Yn/Ttp3/zH/kn/AI0FiUqAx+N+mkqC8y7s5Jgk9OM/FgHv/q5717Hxq0j/AL3/APhuP/SoJxStNb9Z2LruW8tiMbvzoxgfMgtkdx3rLh123eTylnhaT+RZELds/CDntzQZ1KUoFKUoFKUoFKUoFKUoFKUoFKUoFVvL4tTPeXFlaadJcSwOyt++RAVQ7S+SvHq7D/8AlWOaorpnVblNT1PTrUrHJNcySNcy4PlRoWywjwA7HcMc45zjHICcwT67cq4MdnYg8oWLTuM+2ASmR7kjuO3PGVb9Iagy/wCkatKTwR5EEEWD7gnaxYfLt/w6+HOr2LCWC0ne5kDGW5mKSgPK55beV8sFvZVPZTgcE1NaCIN4X2sigXEl3csM+ua6nJ55IwrqoH0AFe1n4XaZEQVsoDgY9a+Z/UPkE/U81KaUGts+m7WIFYraCME5ISKNQT2zgKOayP2VD/7qP/YX/hWVSg6qgAwOAO2K5xXNKDjFY0mlxNktFGc98opzn55HNZVKCLXvhfpkuS1lAMjHoXy/6BCAD9e9UillHYXHlxDZcW+rLGknq3m2kB2qSG2sCF5BGeee5FfS9fM/ilp/4XqASO42ySRT5wRtXcFIP28snj2xQfTFK6RShlDKQVIyCDkEHkEEdxiu9ApSlApSlApSlApSlApSlApSlAqjrjTYb/qK/XzjHbJCPxxBKF/JCKybz8Kh1UsRgYQ/erxr5t8V7/OrzrZu0qyRIt0sA/kbDxll7j0qW+pwe1BPuntflch7XydP0a2OBM6jdOEbnb5g4VmyCx9WSeS3AsXRNaiu4FuISWjfOxirJkAlc4YA4OMjjtVLdRdSNcm1g/Zd6unQKGe3Ee0vIoO1S2DmNR7cEknPOKm9r4roqKDpmopgYCrbqVGOAFO8cdvYcfQUFg0qBnxbT/w7VP8A7Zfr/wDF+n/ORXhL1/fyemGwjiyOGubgcY/mjiUtzyBg/U8dwsOlVjDrmsOWDTWMXP8ABFLIVB9wWYAkcYzwcc/XDksL6ZWEuqXOcYHkpFBxyR8Azn6gjPagtrNM1S69Jz7S37V1P7fiG+f3+XH+P0ri76ESRVeW6vpXAA3PcE++fcHA78Z9/nzQXJ+JT+Zf6ita/V1kpIN3bAg4IM0QII4wRuqqD4W6eoQeSxPAJMkmT25OGAz9gO5+mM6DoKwiZAttGcZ+PL5yc87iQe3v/vOQns/iLpqMVa9t8jviRT9e4JFUt/aFljku7WWNkYSWwYFTklCzFW/ukHj7Gt/1HZW8LJFBY28txMdkEYhjxk4HmN6eEU7c5x9xyRtbfwMCwrJ5/mXYj2v+IRJoG4/KCEbkUYChkYMo5GO1BPui75ZtPtZEOQYI/cHBCAEHBPIIwR7Vuq+f49Ln0i4Xa7adI+AOXuLCds7QHdjvhJwSd28gHOU7VN9J8YRG6wanA1rIzYSZQWt3BPDLJn4cEeobh7kigsmldYpQwDKQQQCCDkEHkEH3FdqBSlKBSlKBSlKBSlKBXDMAMk4A7k1zVV+LPUdxO/7KsM+Y6k3TjgLGVyIy/ZdwzkHBIwP4qDy6161ur8vZ6UCI1bZcXe4oAwYZWJgQWAA5K7iQePYmN6P0RfQQlYr2OEfyxwKQxUcMzthix9+Dj2yOK2Gm9GypHse8eFEIwlqqwIMYPLMGZ/hyS3fOTnnPcaUNPtZ7qPzbiZYyMzSuxKbwxHAwBkluB7dxyaCQ20TLbortvYKAzY27iPfGTjP3r2nHpX9Kw9J1EXFnFMAVEihsH257Z9+fesy4+Ff0oOZCCykYI+nPvj/OuT+Z+laHo3RpLS1hglxvVnJ2nI9Tlgc/Yit6xxJn6UHMXxtXFv2atPp3V1vLdNBEXkPYui7owcE8yA49sfUkYz7bi37NQdU/LNJPyxRPyzST8sUHa4/hrw1W/SBTNISEjUs2MZwOcDJAyewGeSRXvcfw1pV079qaitsObS0KvdngrJLnK25HuBjLd/cEZxQbzwt6cl2tqV4M3NwPQPTiOA+pEUD4c5yRkntnnNWBXAFc0HjeWUcyNHKiyIwwyuAykfIg8Gq06n8LJIl36YVZM5exucS27AY+BZPgbO45zn1HDL2No0oKE0LU7uxmZbEuNnM2lXbHzF7k/hWI/eLgHaUyx4yr8ZtjpDr601JCbd/WvxxP6ZF7DJXPIyQNwyM8ZzxXXq/w/tdRCmZWSVMeXNEdki4IPDYII49wcZJGDzVJ+I+jX+lXMN556SPuIS6QBJW9IASaPO1sKp9RB3BiGJ4AD6RpUB8OPFWPUAIZlEF3t3FDkK6kBg0Zbk5Ug7e+ORkc1PqBSlKBSlKBSlYup6nHbxPNM6xxoMuzdgP959gByTwKCO+I/Vr2NspgVXuZpFht0b3dj3xkZAH1AyRmqz0boa5h81vxs5kcGSRYVQF5j6iPMcndkgqCccknjJFcw6ffX97+0JZfw4ZWFshQPJHCxIGFb0qxQ9+Sc+3BrNbpO1mleCa4mnkAJkV7g7sFlPMakBQCFwNuBx9MBreh9GsbuFnMDF0OyRJpHlwwJYN3CknJ5Cju3AzzNjEHidWAKsGDA9iCMEH6EHFYejaTb2ccgiVYox6nOT2UfEzMewAzknHc/OtRZ3l5qZaHTQscAyJLyQHG73SIdycEc4yMntwSGbdajaadapGzpEi/AmSzHcWbheWOTu9R4z3NYEniFC6qYoLyZfZ44CVOMggEke4+Xv8Aepn094P2NsyyuhuZwDuluDv3MTndsPpBHYHGfrnmpuq4GBwB2oKWXxKszJtkaSBl+JZo2Uj9F3fQ/Y/fEhDRzjgpJFIhBKkMrKwIIyDgjBIqcaz05bXa7LiCOUYIG9QSM8elu6nnuCDVXdSdCz6Q7XmmL5lscG4tTlioGcvGx9WMfcjOcMBgButMsY4cxxIEReyrwBk5/wAzXtb9mrXdM6/FeJ50R4OAynurYBKn7Z79jWPrXUotQFEM08khby44kLE7QSSTggAcZ7nnOKDbp+WaSflisHQ76SW3LSwNA4YjYzBuBj1Aj2JJ9vas6T8sUGp6x1RobceUC08rCK3VcbjLJwpAIOcHn+g96nXQvSw0+yitt25hlpW/mkc7mP2zwPoBUP6UgF/qZm5MGn5SMhuHuZFw5xj+BfT374PYkVaFApSov1J4kWdmTG0nmz9lt4R5khY9l2j4T/ex/lQSioj1T4oWdk/klmmuCPTDCN7ZzgKT8Kn6E5xzjtmJXGsanqHmb3/Z9t/CkWDcMM7uZM/uzwAcfPGDzXronTlvaQkQRhSfic8u395zzj6dvpQeGpa/rN5ypj06E4wF2zSnnnLdh2J429wPmRi6f4f20LxyOGnnyC0srMSWBDBsbsDBA+fA5J5zm9Y641pZmdUDkFQASQPVxk49v6fcVEulPFdZmjiu9qPuI83hU+Y3D+H5Z7ds+5oNt4oaMJLUyoqiWAB1f4WVEySA3fAzkD59uat3pe5MllbSEsxeCJiXILHdGpyxHBY55x71XvV0Ya1uQf8Au8p/ojH/ADFTDw0uC+k2TN38hB+ijaP8AKCTUpSgUpSgVSPin1g15fJptvGbmOE7rhEYIHlQkbHcggRocbu2ScZBAItrqgf6Fc9/yJexIPwN7jkV8/8ARvQ2rvavcWqRx+btZZJQizOG7mNyCQh9LZYjPBX3oNt1SLiGIzahM0iM4Hk2m2FADlcGVh5jKQTkD/EdpL0/p1nArTWyxrEyeZ5nJJT48l3JbAHOCeMVoLewMMga+029eSNstNIDeLuPAIYYXGCuAq98e6g159QdVW90IbWC5SJLhwk8hbyvKhQZdTuxsJA2gHg8gZBoNtpGjya3K3xR6ZHJ6mGVa5dCRtUg/lfM/P6/Bb2n6fHBGsMSKkaDCqowAP8AnnPuea1Wh6zYJBHHb3FuYkTam2WM+lBj2PsFJJ+5re5oFK4zXOaBSuM0zQUvq1tFpvUHlx+iK+hB2A4VZtxAO3H8TIQAPeQ+3FSe3PDVq/G1QJ9KlAG8XYAb3wShx9sjNZ0lx5ccr4Ztis21RljtBOFHuTjAHzoPRPyzWt6n1JoLMvGu6QlY4lwTmSQ7VHA+5574x7130LWkubcyIsiAMQRIuxuwbOMnghgc/WovrmqyyahH5FuLtbEBmjZlQC4lB2uSfiVAEOBjBzzQW/0Z08LGyhtslmVcyMTndI5Lu2fluJx9MVqNa8VbSJ/Jt917ORxHbYcDIOC0nwKM4B5JGRxURudOvbzY2o3OUJH+jW+Y4uPZ2+KT6jsD2Nbe10yKAokUaxqAcBRjucn68mgwrnUtTviyTSCwhJP7u3IaYqM4zPkqufSSU7gY4zXroHTsFqX8lACficnc7Z77nPJyecdvpWxH5h+1IPib70HWD4W/WuB+V/z865g+Fv1rgflf8/Og89Qtlkh8twGVhtYHsQRUH6x6UtreO2SOJY4JLpPxLbiSFPp+JiWAwW7cDP1qezD0L+lRPxSulNj5asDJI6iJVOWZlkXIUDkkHvjsaCV3dosrGJxlXUo45HpYFSOOexNZHgnqJl0mJTnMLyQ545CtuHYeysB+mfevIEiRc4yBz8s/bJ4z9T968vBRdkF7AvwQ30yJnvtG3ufc0FjUpSgUpSgxdVtzJBLGuMvGyjOMZZSBnII9/cH7HtVZ9C+IUFrpdlB+8uLloztgt18yTAZsbgOEGNvf25xirN1O1MkMkYIBdGUEjcAWUjJU9xz296g/g7ZW9vo8VxtjjLozzynAyEd+XY+yge/AoJR0/fXcpka5tktk48pfNErnvkvtGwcbcAE+9Zl9okE2fOhikyMHeitkfLkdqjMHX73bL+zbV7mLd+9nkJt4wMZ9Bdd0jdxwvHGeDmpnmgjV14baZIpVrG2AP8kaoeP9ZMMP61o5PBOyBPky3lsp5KQTlVz88MrHOMDv2AqwaUFfy+FUgwItW1NFA7Gbfz9CNvH0xWQ/h/dkKv7YvMJjGBGCcY+IgZbt/Fn/ABqcUoK9fwvuSSf2zqHJzw+Bz8gDgfYV6R+GE+4F9Y1IjGCFl2HgYHPI+RPHPPzzU+pQVfqHgm05QzapeymM7oy53bW4OVyeDwOR8q9R4Oy/+LX3+1+vz+tWXSgraPwekBGdVvyueQHxkdjzk4OPfB55qJeGVsq2UrAeprlwzH4mCBcbj743N/tH51exqmOmLVIJNRtUP5V65C8+lJACoyc5+Fh3z6ee9BJbj+GuZfjWox1VdXcl3aWNpJHA8yu/myj0kp/2Yyrc4XOACTuXt7xnqDrG/huvwN09taNhQ9xGskmxSMlgFLeojjG0YP8AL3AWaPzD9q0es9aWtk+Jn5dsYTDlQOCzAHIUEY+ec4BwcQ5entQu0aWy/acxBAjuJpo7ZGTjOImbceRwwfsFyB2rUroV44OlrpkYu4z+Incn95LEpAxvZ+VLMPym5wMdiSFqXWtQ28BmlkCRnGCc87uwC/ETjnAGcAn2NaDTdZvNUDRabEI41xvubjgck/AgByfSf5vqFrH8PdDi1O6kTVC/n2/5diyvGiR4XL/NuSowTnCgncDxOfBuOSK1ubRyStpeTQRZUKdg2yc/cyM3v3oIvrvgRO0JdL+aW4CnIkJCuSoXaDuygIDDnOQVHGCa03h705aFY7tI2WZTskRySIpY+GKgjIJBDYYnG7Axirx1nWobSFp7iRY41+Jmz79gAMkk/IAmqX0vqK1bWJo7OXzLe5AmUBHjWOYDEgCso+ILuJwM8DPFBNW/MH2rV+E0jR6lq1vklDKJl9WcGQtngcAkFc+/pAPato35g+1YfQCY1vUTnvDbn3/lx7j6e2f9wCzaUpQKUpQcEVSPhr09NeRLY3CuNPtWkL4yq3U/nPgE/wAUabclR/EBnPGLuNUzo17eG/1DSrZvIeS9luJZ8K3lQPtIKjPqd8oOT6effO0JX4qdeQ2FnLCkwW6ePEKJyy7iF3YwQoAyRnGccVROm9W3Gm30LrNO8cYjdo3c4ZZo43kXbnbg54OP4VPccXj1R0XbWWj3ywKFZ4WMksrZdzwfVIeSSRwvAyRgc1TfTuix6pczRAZkOnp+GydmbiCOBO+ACDskByMYJ5z6qD6X0TV0ureK4iOUlQOv6jsfqDkH6g1AfFbxafTJY4II45JGXe+8thVJwowuOSQT37DtyDWm8CusEjsbi1mLK1pvmwwAxF3Yc4wVcMTn+b+lc9bX5nU3Esbme6kNyWyw8uzB8mKMrjbhiMhiT2T+bJD6D8OepnvtNhuptnmN5m/YMAbJHUcZJHpVT+tRnoHxi/aOoy2pjVIirNbN6t7BCOHGSASmW47YIyffx/s7TltNlX2S5YL9ikbcn35JqCdCacbbqFMPuzeXlufTjIiTJbue+/t7Y7nNBf0nUdss4tmuIhOcYiLqHORkenOeRzWxr5w8XAY9eMuXQr+HkRsEDAKqX35GAGGM88jHGK+jgeKDyS7Qu0YdS64LKGBYA9sr3GfrXtXz/wBASfhOqbmHAAle4jAOWO0t5685POEXk59881vvH3quRRDpkG7fPh5Np5ZCxRY8e+5gc/3QPc0FxVVGq2vk61eAn/rMME6AfKL9w2fru5+zVPOidD/B2FtbEANHGA4H859T+5/jZuxx8qh/iEqR6tYyYbdNBPESM4OwpIoI7e7n+ny4CMdW6e2p3Cadbwq0kW2SWZyV8hX28qMgvlSCQM844yK8fC3pmzXWLhYpEvUgtwyyMAczFlDMgPp92AOT3HJ71tNc6OWaZpVmli89BFdKhGJY124Xkeg+kZIzkcY5Oc3oDS47bWpoYUMcf4FDjeWBPmgbsFiQfbn6kcNyE3TqC5ezS4jspPNZ8NbyusTqvmFCxLDHwjfj3BqD9S2N3L1GVsrhLeX9ngl3jWQFPO5XaQQCSVOfp9atiqp6k0+9k6hY2EscLrYJveVd67WmPpxg8kgHOP4TQb/o3w8ktrqW/u7k3N1KuwsF2Kq8cBQeeFXHAAx2961elaxb6brGoQ3MqwpdeXcwtI2FOQyuMkBQd+7HPYY9qP1BrGmnffRRXtr3kmtwVeJeNzMmOVVQx+H7sKm8UNrexpOEhnR1BR2RXyucjG4Z754+dBXyXK69qqlCH06ww+cMBNcMOO+MquP8D3DitF1d1VDc6jp0lpFILeOd4TcLHsjleXYuxW43Abefnk8fOdeLNgw0W5S3UIFUMyoAo8sOGfAGAOMk/TPzqK9b6rZyR6RHZyQskd5DiON0YopHAZVJ2nvnPvmgkLfmD7VjdCMx1q/yMAQQBfqOTn/aLD9KyT+YPtWq6Qc/+0lwMnBsASPqJIsf5n+tBa1KUoFKUoFVVqnVEekavfSTRkrdQQyQ7OWkkiPlGMD+YlyfsuferVqu+tNLifXdJeUBgwnADYxviVZEI/1t7f4Cg72vRc1+v4nVfU3LQWikiKIEHaHXjzJPVyW7YA+lVp0WqxS6FcKh3ia4tJyTgZMjFcfPC3BOffGParTbq66v2ZNLRBEjFXvLjPlkjgiFF5k7fEcD+oNUi2jNbQ3cq5afTtQj/eEnDITIufLHAzJGjE7uzY9uQ2fipoR03UnMLvFBfRt5jY9IEj5lQBeSqkI235EDn32nT2hpe2Gr3x/LWA29pkcrHaIsi5HzISHke+6rN8Qul/2rphVEXziqywb8AqxwxXdjjK5X5dvuMPRukJbPp6azYBpjb3GQrZG+RZMKCQPmo+Wc8+9Bof7N9ypsbmMH1LcbiMHhXjQA57clG/p9qhmpyfhOo3dfNBXUEbBGU23PMh5BwWzgY9u3YEbj+zpeeXc3VtuDb4Y5htwQNuAQT33DzgCO2Q3y51/jLPJZ6q8m2N1uFgmTdnKtbkL7EcnYwP0f5jNB1/tGWW3UIZfTh7cDjvlHfJPHyZR+n2r6Gt/gX+6P8qpH+0tbj/QpAvP75S2D2HlkAn9WP9auXRb0TW8MoBUSRI4B5IDqGx/jQUk8Ai6yzkhdxkJbsN1qXY57bRzz8hWb4a6f+1dYutWlAaKKTFuCP4uyHBH8EYB5A9TA9xxHPGnTN2uqiOVadIQSSSFLkw8AdhtUEj6n517+EV8+m6rJaSyLseVrVxvIxMpPluF7HcysgP15xkbg+iarjxXuVS60wscDzpR7d2j2Dufmwqx6gPjTCP2cspTd5NxDJkDJUbwpI+4bHPzoPO4/h+9Q0QXj69cQ2bxwvPaorSyBsrGBGGeIAjc4IwO+DntjImdz/D96jHVV01lfWmpqHKRZjufLwT5LZ7j3ALMeTgHb2PNBJLvwtRYi/wC0r1Lk7V/ENcEZkLekFMgbS78ID78HJydP4W3V02s36XsnmTQwpCWGMFUbhgB23A7/ALseB2rf3ep6NBpvmloZLUyeaihjIXmGGwFZtxccDacbRjOAK8vDCxkWK61O6j2S3cjTDjLLBgMifPGM4H0Hfign80YZSrAEEYIPYg8EH9KrjwCuHbTHVs7I7iRYuMDYQrnHzG9n/wAa1S9TazrFq5s4LeG3nLRpKZSJETdtJOGPOMgkL9h2qy+m9CjsbWK1j+CJcZPckkszHtyWJP60Glu+oiNW/Z86ZguLbdDuQFXdS3mISeG9GPTg/XvUG8RehLSzutPuLaLymkvIkZVOEwMHhfY5Arv1WJdd1AJp00aLp67hcAsd0suCAjIDwPLAz/e74Fay86rmvrTSpJwBNFqXkTApjLKBhsEkghWGe3qzwMCgmzfmD7Vp+k5AOpZgSATYYGfc+ZEcD58An9DW4b8wfatFpseOpLc8c2snZcHjI5Oef8MUFvUpSgUpSgVXPjXZF7e0IlMObtImkA3bEuEeJnI+ik+479xVjVDPGCInR7kqxUpskBHfKSIw/wAu9B1vdfh0i2gsoYzcXIiAit7dPU2B6pGVQ3lqzbmLHOSW74NUx1Bazm61NL6QWkr2y3HlxSFYZpF8phHtdj5rEF/hY4dWIyBird6cms9K09L67mIluVjeeaUmSSR3UMEAXJIUHAUDgDJ9zUPuLuDqe72ARW8VqQxkc/6RNGWwUVQQFT3JO4qxXHc5CzPDm6aTSrJmVlP4eMerOTtUKG5A+IAN9m9+9brUvyZP7jf/AKmvS1tljRY0AVEUKqjsFUYAH0AFd5YwwKnsRg/Y8UHzt4KKIdTtcHb+Is5S2f4yssgwM/LyR2/lP1rbf2lrMbrKULyRKjNz7GNlU+38Tkfr8qzbTwOubS+t7i1u90cc2cNlXSEkllBBIbKllONud31NSPxo6KuNRtoFtlDPHLkqWVfSykFssQODjj68dsEIx40Zk0OwkB3LmIls5zugODnPOTnmrN6BvVl0yzdDlfIjX27ooRhx7hlI/Sor4p9O7OnjAnP4ZIcYC8iMqhPqyRxk8HPGMkEgwrwt8aILO2isbmN1RN2Jk9QG9y/qTv8AxHlc+3FB3/tBbodQsrpV+FMgkektFJvwSDk/EMjjgjB741/i3amPVlu7f/tYI7uNsBfVDySON3wRhj2PPfipF/aHuVmsrGaM7o3csrDOCHjDKf1HNOvPLey0K8eMj1wB2XuI5EViuTx/Dxu+R+ZoLZ6f1dbq1huV4EsavjOcbhkrnA7HI7e1anxK0s3GlXcYOD5RcH6xESgfqUx+taLwakMUF1p7NuNldSRqcd42O5T37lvMOB24qdanZiaGSJiQJEZCR3AZSpxn3waCvbSffBbvndujjYn5lkUk/qTmvXULRZcxOMo6lWB+TZBqP9BT79MtDzkBlOf9WRxj7AAAfQVJZfjWgrno86NZ2byXsSPf28rqY2d2LvGx2bVGUC8hScMPTk/KpebnXNTRIvIj0+1mGJJMgyiM5BUIx3AkcD0g9uQK0Wv3qaZqkepPFHNHKFilDcsjDafNjBHxBI/8xxnNTDp7rxNR1aSCCUTWbWO8qVIxIsuxgQwBGVkwc9/TQbXpy3stN02Y2brLFAskkzI6yFpI4wX3EHAfaq+kYxx2qm7rqnU5BEYdQlluLtGknhTZsgjzhPUCVjJX1HAUgMuecE7Xpq5vRbXNhYRxW9v+JmWW4LF3xuVcIhbgiIKufccghuakfTPS0NlbFIsktzI7Yy2Ow47Ac4H1PzoIN0z1zfQ2ENla28VuLl2jjuvUCz5AZs8+oAhd2DjHHbjysSLaSDS2O6WHVI5gVU4aN0QZ98EBVyPbJ5OM1ajxARqAAAOwAAxnOcfLOT/U1jzaNCLhbnyk84jBkx6sYx/XHGe+OKDNb8wfaoz+1Fh6ist5Cq0Lx7mIUAvvxgng5YBcfMipFd3Kxku7BEVSWZjgAD3JrRdLdNnWLyPUpE2WkBP4bON8zI/xtxkIGX4fmD9chcVKUoFKUoFYuq2fmwSxYB8yNkw3Y7lK4PB455rKpQUl4T6At5Zvc6n+8iiQ29s0jgLHEAyyFRkBTyBvPPAweBUQtPCme9Mw08xyWaOxhuJlEbSlQAUUhS5wSRkgKdueO1SLoHSotXuL6B55fwKXLXCQD0mQzMQGd/i2gJ8IxywOQe9h6n1wfOOn6XCtxPGAJCTtgtwPTh2HJYYxsXnuM5BFBW2n2GtafBhjqEZQttMQivYiB84i+5BjJzyOB6cnNbHR/HK4ifyZ1t7rGR5iv+Fb0nB3pMqrvPHpGOx71cekrN5S/iTE03O8whlTucYDEntjue9Y+udL2t4u25gjlHHLD1DByMMMMOSex9z86CM6f40abJgSSvbuTjZOjKc7ivxLuTGVPO7A98c4mlreJKoeN1dD2ZGDA+3BHBqutU8CrQ+uzdrWTkHIFxGVbgqYpSc8duePrxUTl8MNT0/fPalSQM/6FLJE7+rIDROGR1XHwjGQT3NBe5FRHqLwq068Dl7dUkb/ALSL0MGwRu49LHnPqBz71Xen+Md/A5juVhZkGTFcI1lMwZsDBOYhheTnHHYsal+meOFk7Klws1oXXepnT0MvsQyk5BwcHGODzQZWu+FFvNpaadG7oISXgdjuIkO/4+OVJkbIGPbGMV06t8PGuNFj09GRpYEhEbtuRS0ICE8Zxld4wc9x96mOnatDcLvgljmTOC0Tq4yOcZUkZ5HH1rLoKR8CNOukvr1pFKoiiGbLFt1xGVGcsSWOBI3BwN/yIq7jSlBTXTsZhnvbNpN/kXbFB7iOb94uTgDklsj55+lSSX41rWa/B5OuS85F1bxyAccNATER8z6Tn/a+QrZy/GtBGuq8C+0xnxs/GIrZGR6sAA/fBqLdCXkcXUs7qAkKNdkBE2ARoJCAEAGMKo4x7fOpv1LoJugqrIYpI5ElikC7troeDtyAe571EY/CQje6Xbi5358wLsXDE7gVUlskE++PbHvQbfwrVzYNI5JaWaSQkjGSQoJ+uSpOfrUrH5VYnT+mC3tVgUkiNduT3PuT/Unissflf8/Og5m+Bf0rrf3CoN7kKqgsxPYKOST+lcXkypFuYhVUZYk4AAHJJ9hWn0fQH1xlmlGzTFY7IzuWS4ZRt3kj4Iw2cYOeCD8wHTRNAk1q5M0wZNMjI8pc7fxLK2dzD4vLOM84/hxzuNW7bWyxoqIoRFAVVUAAADAAA7ACuYogqhVAVQMAAAAAewA7Cu9ApSlApSlArXXuvwRTRQO482UkRoPUxAGSxA+FQByxwK13WGuzwiOG0j33M5KxF1bykCjLPI44AA7DuTjGar3p3SGvZZ4rZpDC7Fb7VCds1ywP5dsRlUiyoUhcjbj6ZDVdVdLC9vJZ9CSQSQ4WSaGSKGAnZtMcJUKWkIILHcAP1FZll19Nodj+HudMMM+CIpFKmKZ+CXkcMSW5BOGbJyPR2E81zqSHTEisrO382duILWHAwMjLyHnYvqzubvz9SONJ6IG5bzUpfxNyoLYc/uIM8kRRngBQAN7ZJxnig7eGs0s1u91NdpcvOwJWJsxQ4UfulGThhnLfPj5ZMwqlm6cW81FjopksoowRNdxllgkbJykUYAWT1EZO4LheBwC3Gmddajpc0enzLHqbDcWNvLLNOvq5D7gTlRnAKjggZGKC6qVENA8VLC6JTzfw8oJDRXIELjGfmdp4GeCfripZFMrKGUhlIBBByCDyCCO4xQY2paPDcLsnijlX5SIrdxjjI44J7VCtX8HIGEps5ZbNpMZVDvhOCDhoW4IyCRgjBOfpVg0oKG1PwZ1GHDW7W8hjRlR4SbWYkjIZsYRmHK5LcgnJBORrbHxR1jTGWO9UuMklbpHDFeGwso7k4KjO4AnkYHH0XWPf6fHOhjmjSRG7q6hgf0PFBW2h/wBoOxlAE6yW7FscjzFA9mLKAcf/AE1aAOeRVa694BafOWaLzLdiOBGQUBAxnYw+xIDD9KmfSWhvZ2kdtJO1wYwQJGXaduTtXG48KMAc9gKCJeK9r5c2n3vIEU5hlYYwI5xjLHHwhlHvj1H3Neko/eLW18VNMM+k3SL8Sx+YvJHMREnGOc4U4HzxUf03UBPHBMCD5kaudvbLDJAzzw2Rz8qDLH5h+1IPib70H5h+1IPib70HWD4W/WvC9vkht2klYIij1Mew5x/UngD3rw1DW4bWJnmcKCcKO7MTgYVe7Hkdq6aB0g1zi/1VfJhhDNDaOfSqgEtLOCMFuM4wMBRn5UHGh9NS6rJHPcK0Wnp6ooTw1yfaSVfaLHIU9wfrmrRVVRcAAKo4AHYD5Af5ConceJ1qHtFhzOlyceZHjbEpcQq0gbBUNIdozj4W74xWj1nVdQzqzwyRLBbmQkyB5GOy1jcRxoNqpkliz7jyw9P8wWBpGpC4ginCsglRXCuAGAYZAIBIzg/OsytB0FZeVp1qvmSSZhjbMhDEbkU7RgD0jsB8q39ApSlApSlB4X9mJYnibO2RGRsd8MCpx9cGtb0j00thaR2qSPIsecM+M+pi2OOwGeBW5pQabTOmI4bu6uwcyXJTdkD0iNAm0Hvg4Bx860fUWhXeoXTW8uYNOj2lijAtdE7WMbAHKRghgfn+vE1pQV/repzTzfsfTB5KxIq3VyAQLePaNsUWCMylcY+X9SvDXlto4j0+yhM97MuQo+J2wf39w+RhdwJJ+ROBxU2/Z6r5rRKkckvLNt7uF2hmHG7AA/QVGOm+lm0+2nuXX8VfujvNJzulZdzJGv8AKvCqAMDt8hgNRP06sMUl7r9yk4YFRCVzBFuPaFSN5kwMBhhsZ743VHNH6XX9/d2Ml7o0AAZHuXRYXZsDmFzkJyMMzMCW4xtAMr03QNkX7W1djLPHGZQjKBHbLgv5ccecFxnG5stkDnjJ0lzcJeQLqWtOIbMkPZ2YYneGHpd9vqlcgggDgAknAJFB26Z8S9QMZZrdNRhjYRvNZCQPntu8p0HmE4JJQADPtUk0nxh06Z/LaU28nOVuVMOMc8sfQMjsC2a1kLaheozMTo1hEo9IEYmaMBix3HAgAAX+HjnvWk1a1XVFSz061WeAZSTUbvzJCmCdwieQ+Y7AtkYO3JOAB6gFv290ki7kZXX5qQw/qK9apO96bXRlWGx1KdL54+beOIT+e/BDCE5EXCkbiew+4OzsPEbVbKBG1PTpXTgtPFtyE92kjXIVgMnnYPbAoLZpUW0TxO067wIrqPcSAEkzG2TjgBwMnkDjOT2zUlS4U8BgT9CDQdpYwwKsAQRgg8gg9wR9qpjoWBoEkspAQ9pPJGc8ZVj5iuF9lYMSACfnnmrpqpuoU/C6/wAj0X0KlSNo/ewgqQeck7QO384GDjIDcD8w/atJ1L1KLONmC+ZM7BIYhkl3Y4HA9WOD27nA7msa/wCqWkuGtdPT8TdfCcD93F2BeR+2AT2HGe59j3PTLaZc2l5fXPmSSrNE9w+fLt55EUxbEAxtBEoyQq+rJC4oMXRel7ye4a6WeA3sSZFvLbySQ27NghPPJ2pOPS5AG4H6V4dY3suoy6bBcRR+dHqElvcLGSUbZ5DuVzhgpRvfnvW103Wr63tYrfyksYoiJLq+aaCZZAdzuyKfjeV/kSRuA44xL/D/AExvLmuZojG1zdSXUSSAb41kRY1z32uUByByA2D70Gj0nwnYLqYeQRG8uQ8LRAExxRzecuO21iTjHYbVP0qcJ03bg3B8sE3X/WM5O8bPLwQT228YHzPzrZ0oPK0tVjRY0GERQqjnhVGAOeewFetKUClKUClKUClKUClKUClKUHSaFXUoyhlYYZWAIIPBBB4IrQ3fRscuoQ3rnIghMcUWPSrlsiQHdjIUsuMe+fYVIaUEW626NbUWto2kxbRyF7iLkGXGNq7hyAPVn57voCPPqmyvCbezsAttC4YTXCKh8lFGVVE3DljlcgHGfbvUtpQQkadZaHb70jeSaWQRozeuaaZwdsZkxwCFx7KMfPvq9T0GSdGvdcmWK1j/AHi2SN+7QrwvmSLzMx/lHctgfKrFntUfbvVW2sGXcAdrDOGGexGTyPnWDrnTsN4I1nTekcqyhT8JZQwG4e6+rOOxwM5GQQqnXNDXWo1/C2UVpaxKAl9ONjGKME4jiGCU/wBZjjG7saiUnRdpLCw0v8RcSRD9/evIttbx45Jw4ycqDwG4yDk19D65ocV3A9tMCY5MBwGKkgEN3BB7gVr9Z6JtrizFiVMduCp2Q4QYRt23gdieT7++c80FKdG2Wq3BEGm30rWsZxJOwMcYZvUwQPl3xntgfXaCK26+DGp35WTUb7awJAHMxUAcEYZVBJ+X3+lXfb2yxqERVRVGFVQFAHyAHAr0oNV030zBYwLBboFUdz3LNjBZj7k1majp0c8TQzIskbjDKwyCO/8Ang/QismlBGLbwz02N1kSzhDIwZTg8MpyD3+YqT0pQKUpQKUpQKUpQKUpQKUpQKUpQKUpQKUpQKUpQKUpQKUpQKUpQKUpQKUpQKUpQKUpQKUpQf/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0" y="2590800"/>
            <a:ext cx="9144000" cy="1862048"/>
          </a:xfrm>
          <a:prstGeom prst="rect">
            <a:avLst/>
          </a:prstGeom>
        </p:spPr>
        <p:txBody>
          <a:bodyPr wrap="square">
            <a:spAutoFit/>
          </a:bodyPr>
          <a:lstStyle/>
          <a:p>
            <a:pPr marL="514350" lvl="0" indent="-514350" algn="ctr"/>
            <a:r>
              <a:rPr lang="en-US" sz="11500" dirty="0" smtClean="0">
                <a:solidFill>
                  <a:srgbClr val="FF0000"/>
                </a:solidFill>
              </a:rPr>
              <a:t>Conclusion:</a:t>
            </a:r>
            <a:endParaRPr lang="en-US" sz="11500" dirty="0">
              <a:solidFill>
                <a:srgbClr val="FF0000"/>
              </a:solidFill>
            </a:endParaRPr>
          </a:p>
        </p:txBody>
      </p:sp>
      <p:sp>
        <p:nvSpPr>
          <p:cNvPr id="15" name="Rectangle 14"/>
          <p:cNvSpPr/>
          <p:nvPr/>
        </p:nvSpPr>
        <p:spPr>
          <a:xfrm>
            <a:off x="2137751" y="4572000"/>
            <a:ext cx="5037982" cy="584775"/>
          </a:xfrm>
          <a:prstGeom prst="rect">
            <a:avLst/>
          </a:prstGeom>
        </p:spPr>
        <p:txBody>
          <a:bodyPr wrap="none">
            <a:spAutoFit/>
          </a:bodyPr>
          <a:lstStyle/>
          <a:p>
            <a:pPr algn="ctr"/>
            <a:r>
              <a:rPr lang="en-US" sz="3200" dirty="0" smtClean="0">
                <a:solidFill>
                  <a:srgbClr val="FFFF00"/>
                </a:solidFill>
              </a:rPr>
              <a:t>Would we un-do agriculture?</a:t>
            </a: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1.google.com/images?q=tbn:ANd9GcRzVZ_n6q643Z-K0jFK8ZDyj68aDPABBEc0N52uzQ5MG59rudH1"/>
          <p:cNvPicPr>
            <a:picLocks noChangeAspect="1" noChangeArrowheads="1"/>
          </p:cNvPicPr>
          <p:nvPr/>
        </p:nvPicPr>
        <p:blipFill>
          <a:blip r:embed="rId2" cstate="print"/>
          <a:srcRect/>
          <a:stretch>
            <a:fillRect/>
          </a:stretch>
        </p:blipFill>
        <p:spPr bwMode="auto">
          <a:xfrm>
            <a:off x="0" y="-12492"/>
            <a:ext cx="1981200" cy="2977213"/>
          </a:xfrm>
          <a:prstGeom prst="rect">
            <a:avLst/>
          </a:prstGeom>
          <a:noFill/>
        </p:spPr>
      </p:pic>
      <p:sp>
        <p:nvSpPr>
          <p:cNvPr id="7" name="TextBox 6"/>
          <p:cNvSpPr txBox="1"/>
          <p:nvPr/>
        </p:nvSpPr>
        <p:spPr>
          <a:xfrm>
            <a:off x="914400" y="2286000"/>
            <a:ext cx="1905000" cy="707886"/>
          </a:xfrm>
          <a:prstGeom prst="rect">
            <a:avLst/>
          </a:prstGeom>
          <a:noFill/>
        </p:spPr>
        <p:txBody>
          <a:bodyPr wrap="square" rtlCol="0">
            <a:spAutoFit/>
          </a:bodyPr>
          <a:lstStyle/>
          <a:p>
            <a:r>
              <a:rPr lang="en-US" sz="4000" b="1" dirty="0" smtClean="0">
                <a:solidFill>
                  <a:schemeClr val="bg1"/>
                </a:solidFill>
              </a:rPr>
              <a:t>Planes</a:t>
            </a:r>
            <a:endParaRPr lang="en-US" sz="4000" b="1" dirty="0">
              <a:solidFill>
                <a:schemeClr val="bg1"/>
              </a:solidFill>
            </a:endParaRPr>
          </a:p>
        </p:txBody>
      </p:sp>
      <p:pic>
        <p:nvPicPr>
          <p:cNvPr id="4" name="Picture 4" descr="https://encrypted-tbn2.google.com/images?q=tbn:ANd9GcTAy6dVsFdZftfl0vodjsh1rFLINDtKAiSgnTpJaC6r9SS6wsjf1w"/>
          <p:cNvPicPr>
            <a:picLocks noChangeAspect="1" noChangeArrowheads="1"/>
          </p:cNvPicPr>
          <p:nvPr/>
        </p:nvPicPr>
        <p:blipFill>
          <a:blip r:embed="rId3" cstate="print"/>
          <a:srcRect/>
          <a:stretch>
            <a:fillRect/>
          </a:stretch>
        </p:blipFill>
        <p:spPr bwMode="auto">
          <a:xfrm>
            <a:off x="2743200" y="685800"/>
            <a:ext cx="3141223" cy="2362200"/>
          </a:xfrm>
          <a:prstGeom prst="rect">
            <a:avLst/>
          </a:prstGeom>
          <a:noFill/>
        </p:spPr>
      </p:pic>
      <p:pic>
        <p:nvPicPr>
          <p:cNvPr id="5" name="Picture 6" descr="https://encrypted-tbn0.google.com/images?q=tbn:ANd9GcRWKwAi1oYtRGc_VY_gsL4Py_9hs8ioLO9idkc2DlT16gnEzMa4xg"/>
          <p:cNvPicPr>
            <a:picLocks noChangeAspect="1" noChangeArrowheads="1"/>
          </p:cNvPicPr>
          <p:nvPr/>
        </p:nvPicPr>
        <p:blipFill>
          <a:blip r:embed="rId4" cstate="print"/>
          <a:srcRect/>
          <a:stretch>
            <a:fillRect/>
          </a:stretch>
        </p:blipFill>
        <p:spPr bwMode="auto">
          <a:xfrm>
            <a:off x="6172200" y="3200400"/>
            <a:ext cx="2654466" cy="2514600"/>
          </a:xfrm>
          <a:prstGeom prst="rect">
            <a:avLst/>
          </a:prstGeom>
          <a:noFill/>
        </p:spPr>
      </p:pic>
      <p:sp>
        <p:nvSpPr>
          <p:cNvPr id="6" name="TextBox 5"/>
          <p:cNvSpPr txBox="1"/>
          <p:nvPr/>
        </p:nvSpPr>
        <p:spPr>
          <a:xfrm>
            <a:off x="7239000" y="2514600"/>
            <a:ext cx="1905000" cy="707886"/>
          </a:xfrm>
          <a:prstGeom prst="rect">
            <a:avLst/>
          </a:prstGeom>
          <a:noFill/>
        </p:spPr>
        <p:txBody>
          <a:bodyPr wrap="square" rtlCol="0">
            <a:spAutoFit/>
          </a:bodyPr>
          <a:lstStyle/>
          <a:p>
            <a:r>
              <a:rPr lang="en-US" sz="4000" b="1" dirty="0" smtClean="0">
                <a:solidFill>
                  <a:schemeClr val="bg1"/>
                </a:solidFill>
              </a:rPr>
              <a:t>Cars</a:t>
            </a:r>
            <a:endParaRPr lang="en-US" sz="4000" b="1" dirty="0">
              <a:solidFill>
                <a:schemeClr val="bg1"/>
              </a:solidFill>
            </a:endParaRPr>
          </a:p>
        </p:txBody>
      </p:sp>
      <p:pic>
        <p:nvPicPr>
          <p:cNvPr id="8" name="Picture 10" descr="https://encrypted-tbn2.google.com/images?q=tbn:ANd9GcSrCe64cEadYiRGcbu-ZcyCsPMux1cDMlqbdfMZiYcnb7MJ5weSog"/>
          <p:cNvPicPr>
            <a:picLocks noChangeAspect="1" noChangeArrowheads="1"/>
          </p:cNvPicPr>
          <p:nvPr/>
        </p:nvPicPr>
        <p:blipFill>
          <a:blip r:embed="rId5" cstate="print"/>
          <a:srcRect/>
          <a:stretch>
            <a:fillRect/>
          </a:stretch>
        </p:blipFill>
        <p:spPr bwMode="auto">
          <a:xfrm>
            <a:off x="1752600" y="3200400"/>
            <a:ext cx="2315649" cy="3479800"/>
          </a:xfrm>
          <a:prstGeom prst="rect">
            <a:avLst/>
          </a:prstGeom>
          <a:noFill/>
        </p:spPr>
      </p:pic>
      <p:sp>
        <p:nvSpPr>
          <p:cNvPr id="9" name="TextBox 8"/>
          <p:cNvSpPr txBox="1"/>
          <p:nvPr/>
        </p:nvSpPr>
        <p:spPr>
          <a:xfrm>
            <a:off x="457200" y="4495800"/>
            <a:ext cx="1905000" cy="707886"/>
          </a:xfrm>
          <a:prstGeom prst="rect">
            <a:avLst/>
          </a:prstGeom>
          <a:noFill/>
        </p:spPr>
        <p:txBody>
          <a:bodyPr wrap="square" rtlCol="0">
            <a:spAutoFit/>
          </a:bodyPr>
          <a:lstStyle/>
          <a:p>
            <a:r>
              <a:rPr lang="en-US" sz="4000" b="1" dirty="0" smtClean="0">
                <a:solidFill>
                  <a:schemeClr val="bg1"/>
                </a:solidFill>
              </a:rPr>
              <a:t>Boats</a:t>
            </a:r>
            <a:endParaRPr lang="en-US" sz="4000" b="1" dirty="0">
              <a:solidFill>
                <a:schemeClr val="bg1"/>
              </a:solidFill>
            </a:endParaRPr>
          </a:p>
        </p:txBody>
      </p:sp>
      <p:sp>
        <p:nvSpPr>
          <p:cNvPr id="10" name="TextBox 9"/>
          <p:cNvSpPr txBox="1"/>
          <p:nvPr/>
        </p:nvSpPr>
        <p:spPr>
          <a:xfrm>
            <a:off x="4495800" y="3048000"/>
            <a:ext cx="1905000" cy="707886"/>
          </a:xfrm>
          <a:prstGeom prst="rect">
            <a:avLst/>
          </a:prstGeom>
          <a:noFill/>
        </p:spPr>
        <p:txBody>
          <a:bodyPr wrap="square" rtlCol="0">
            <a:spAutoFit/>
          </a:bodyPr>
          <a:lstStyle/>
          <a:p>
            <a:r>
              <a:rPr lang="en-US" sz="4000" b="1" dirty="0" smtClean="0">
                <a:solidFill>
                  <a:schemeClr val="bg1"/>
                </a:solidFill>
              </a:rPr>
              <a:t>Trains</a:t>
            </a:r>
            <a:endParaRPr lang="en-US" sz="40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s://encrypted-tbn1.google.com/images?q=tbn:ANd9GcQ21QD8cDKTcJrHocCBbBPMnQ5LHDC60LPZTDUJl_8hktSEsbh6Xg"/>
          <p:cNvPicPr>
            <a:picLocks noChangeAspect="1" noChangeArrowheads="1"/>
          </p:cNvPicPr>
          <p:nvPr/>
        </p:nvPicPr>
        <p:blipFill>
          <a:blip r:embed="rId2" cstate="print"/>
          <a:srcRect/>
          <a:stretch>
            <a:fillRect/>
          </a:stretch>
        </p:blipFill>
        <p:spPr bwMode="auto">
          <a:xfrm>
            <a:off x="0" y="457200"/>
            <a:ext cx="9144000" cy="4648200"/>
          </a:xfrm>
          <a:prstGeom prst="rect">
            <a:avLst/>
          </a:prstGeom>
          <a:noFill/>
        </p:spPr>
      </p:pic>
      <p:sp>
        <p:nvSpPr>
          <p:cNvPr id="7" name="TextBox 6"/>
          <p:cNvSpPr txBox="1"/>
          <p:nvPr/>
        </p:nvSpPr>
        <p:spPr>
          <a:xfrm>
            <a:off x="0" y="5534561"/>
            <a:ext cx="9144000" cy="707886"/>
          </a:xfrm>
          <a:prstGeom prst="rect">
            <a:avLst/>
          </a:prstGeom>
          <a:noFill/>
        </p:spPr>
        <p:txBody>
          <a:bodyPr wrap="square" rtlCol="0">
            <a:spAutoFit/>
          </a:bodyPr>
          <a:lstStyle/>
          <a:p>
            <a:pPr algn="ctr"/>
            <a:r>
              <a:rPr lang="en-US" sz="4000" b="1" dirty="0" smtClean="0">
                <a:solidFill>
                  <a:schemeClr val="bg1"/>
                </a:solidFill>
              </a:rPr>
              <a:t>Did he just say hang gliders?...</a:t>
            </a:r>
            <a:endParaRPr lang="en-US" sz="40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encrypted-tbn1.google.com/images?q=tbn:ANd9GcT5WoWIihQgwe2ZseA7h5XRFaRUuSn9AhxZAHIlncKr7xFxbgZNow"/>
          <p:cNvPicPr>
            <a:picLocks noChangeAspect="1" noChangeArrowheads="1"/>
          </p:cNvPicPr>
          <p:nvPr/>
        </p:nvPicPr>
        <p:blipFill>
          <a:blip r:embed="rId2" cstate="print"/>
          <a:srcRect/>
          <a:stretch>
            <a:fillRect/>
          </a:stretch>
        </p:blipFill>
        <p:spPr bwMode="auto">
          <a:xfrm>
            <a:off x="0" y="0"/>
            <a:ext cx="2743198" cy="2057400"/>
          </a:xfrm>
          <a:prstGeom prst="rect">
            <a:avLst/>
          </a:prstGeom>
          <a:noFill/>
        </p:spPr>
      </p:pic>
      <p:pic>
        <p:nvPicPr>
          <p:cNvPr id="3" name="Picture 2" descr="https://encrypted-tbn1.google.com/images?q=tbn:ANd9GcQ5TNZlwxuyekZBZnhQHV7bJZyWp626Zjg4Mqx2VzrXubGIJHNYQQ"/>
          <p:cNvPicPr>
            <a:picLocks noChangeAspect="1" noChangeArrowheads="1"/>
          </p:cNvPicPr>
          <p:nvPr/>
        </p:nvPicPr>
        <p:blipFill>
          <a:blip r:embed="rId3" cstate="print"/>
          <a:srcRect/>
          <a:stretch>
            <a:fillRect/>
          </a:stretch>
        </p:blipFill>
        <p:spPr bwMode="auto">
          <a:xfrm>
            <a:off x="2971800" y="609600"/>
            <a:ext cx="3155335" cy="2362200"/>
          </a:xfrm>
          <a:prstGeom prst="rect">
            <a:avLst/>
          </a:prstGeom>
          <a:noFill/>
        </p:spPr>
      </p:pic>
      <p:sp>
        <p:nvSpPr>
          <p:cNvPr id="4" name="TextBox 3"/>
          <p:cNvSpPr txBox="1"/>
          <p:nvPr/>
        </p:nvSpPr>
        <p:spPr>
          <a:xfrm>
            <a:off x="2819400" y="0"/>
            <a:ext cx="3505200" cy="707886"/>
          </a:xfrm>
          <a:prstGeom prst="rect">
            <a:avLst/>
          </a:prstGeom>
          <a:noFill/>
        </p:spPr>
        <p:txBody>
          <a:bodyPr wrap="square" rtlCol="0">
            <a:spAutoFit/>
          </a:bodyPr>
          <a:lstStyle/>
          <a:p>
            <a:r>
              <a:rPr lang="en-US" sz="4000" b="1" dirty="0" smtClean="0">
                <a:solidFill>
                  <a:schemeClr val="bg1"/>
                </a:solidFill>
              </a:rPr>
              <a:t>Bars…not yet</a:t>
            </a:r>
            <a:endParaRPr lang="en-US" sz="4000" b="1" dirty="0">
              <a:solidFill>
                <a:schemeClr val="bg1"/>
              </a:solidFill>
            </a:endParaRPr>
          </a:p>
        </p:txBody>
      </p:sp>
      <p:sp>
        <p:nvSpPr>
          <p:cNvPr id="5" name="TextBox 4"/>
          <p:cNvSpPr txBox="1"/>
          <p:nvPr/>
        </p:nvSpPr>
        <p:spPr>
          <a:xfrm>
            <a:off x="0" y="1905000"/>
            <a:ext cx="2895600" cy="707886"/>
          </a:xfrm>
          <a:prstGeom prst="rect">
            <a:avLst/>
          </a:prstGeom>
          <a:noFill/>
        </p:spPr>
        <p:txBody>
          <a:bodyPr wrap="square" rtlCol="0">
            <a:spAutoFit/>
          </a:bodyPr>
          <a:lstStyle/>
          <a:p>
            <a:r>
              <a:rPr lang="en-US" sz="4000" b="1" dirty="0" smtClean="0">
                <a:solidFill>
                  <a:schemeClr val="bg1"/>
                </a:solidFill>
              </a:rPr>
              <a:t>Mountains</a:t>
            </a:r>
            <a:endParaRPr lang="en-US" sz="4000" b="1" dirty="0">
              <a:solidFill>
                <a:schemeClr val="bg1"/>
              </a:solidFill>
            </a:endParaRPr>
          </a:p>
        </p:txBody>
      </p:sp>
      <p:pic>
        <p:nvPicPr>
          <p:cNvPr id="6" name="Picture 2" descr="Baylor Medical Center at McKinney"/>
          <p:cNvPicPr>
            <a:picLocks noChangeAspect="1" noChangeArrowheads="1"/>
          </p:cNvPicPr>
          <p:nvPr/>
        </p:nvPicPr>
        <p:blipFill>
          <a:blip r:embed="rId4" cstate="print"/>
          <a:srcRect/>
          <a:stretch>
            <a:fillRect/>
          </a:stretch>
        </p:blipFill>
        <p:spPr bwMode="auto">
          <a:xfrm>
            <a:off x="838200" y="2438400"/>
            <a:ext cx="3657599" cy="2743200"/>
          </a:xfrm>
          <a:prstGeom prst="rect">
            <a:avLst/>
          </a:prstGeom>
          <a:noFill/>
        </p:spPr>
      </p:pic>
      <p:sp>
        <p:nvSpPr>
          <p:cNvPr id="7" name="TextBox 6"/>
          <p:cNvSpPr txBox="1"/>
          <p:nvPr/>
        </p:nvSpPr>
        <p:spPr>
          <a:xfrm>
            <a:off x="838200" y="2819400"/>
            <a:ext cx="2895600" cy="707886"/>
          </a:xfrm>
          <a:prstGeom prst="rect">
            <a:avLst/>
          </a:prstGeom>
          <a:noFill/>
        </p:spPr>
        <p:txBody>
          <a:bodyPr wrap="square" rtlCol="0">
            <a:spAutoFit/>
          </a:bodyPr>
          <a:lstStyle/>
          <a:p>
            <a:r>
              <a:rPr lang="en-US" sz="4000" b="1" dirty="0" smtClean="0">
                <a:solidFill>
                  <a:schemeClr val="bg1"/>
                </a:solidFill>
              </a:rPr>
              <a:t>Hospitals</a:t>
            </a:r>
            <a:endParaRPr lang="en-US" sz="4000" b="1" dirty="0">
              <a:solidFill>
                <a:schemeClr val="bg1"/>
              </a:solidFill>
            </a:endParaRPr>
          </a:p>
        </p:txBody>
      </p:sp>
      <p:pic>
        <p:nvPicPr>
          <p:cNvPr id="8" name="Picture 2" descr="https://encrypted-tbn2.google.com/images?q=tbn:ANd9GcRin39cUIVaiSvEh6Gc3NKEfpYVn5rPoxUpeH2GkRpJIUYJPIoEYg"/>
          <p:cNvPicPr>
            <a:picLocks noChangeAspect="1" noChangeArrowheads="1"/>
          </p:cNvPicPr>
          <p:nvPr/>
        </p:nvPicPr>
        <p:blipFill>
          <a:blip r:embed="rId5" cstate="print"/>
          <a:srcRect/>
          <a:stretch>
            <a:fillRect/>
          </a:stretch>
        </p:blipFill>
        <p:spPr bwMode="auto">
          <a:xfrm>
            <a:off x="5638800" y="2590800"/>
            <a:ext cx="3505200" cy="2628900"/>
          </a:xfrm>
          <a:prstGeom prst="rect">
            <a:avLst/>
          </a:prstGeom>
          <a:noFill/>
        </p:spPr>
      </p:pic>
      <p:sp>
        <p:nvSpPr>
          <p:cNvPr id="9" name="TextBox 8"/>
          <p:cNvSpPr txBox="1"/>
          <p:nvPr/>
        </p:nvSpPr>
        <p:spPr>
          <a:xfrm>
            <a:off x="7315200" y="5105400"/>
            <a:ext cx="1828800" cy="707886"/>
          </a:xfrm>
          <a:prstGeom prst="rect">
            <a:avLst/>
          </a:prstGeom>
          <a:noFill/>
        </p:spPr>
        <p:txBody>
          <a:bodyPr wrap="square" rtlCol="0">
            <a:spAutoFit/>
          </a:bodyPr>
          <a:lstStyle/>
          <a:p>
            <a:r>
              <a:rPr lang="en-US" sz="4000" b="1" dirty="0" smtClean="0">
                <a:solidFill>
                  <a:schemeClr val="bg1"/>
                </a:solidFill>
              </a:rPr>
              <a:t>Offices</a:t>
            </a:r>
            <a:endParaRPr lang="en-US" sz="4000" b="1" dirty="0">
              <a:solidFill>
                <a:schemeClr val="bg1"/>
              </a:solidFill>
            </a:endParaRPr>
          </a:p>
        </p:txBody>
      </p:sp>
      <p:pic>
        <p:nvPicPr>
          <p:cNvPr id="10" name="Picture 2" descr="http://www.depauw.edu/files/pages/thumb_lofts-2.JPG"/>
          <p:cNvPicPr>
            <a:picLocks noChangeAspect="1" noChangeArrowheads="1"/>
          </p:cNvPicPr>
          <p:nvPr/>
        </p:nvPicPr>
        <p:blipFill>
          <a:blip r:embed="rId6" cstate="print"/>
          <a:srcRect/>
          <a:stretch>
            <a:fillRect/>
          </a:stretch>
        </p:blipFill>
        <p:spPr bwMode="auto">
          <a:xfrm>
            <a:off x="0" y="4267200"/>
            <a:ext cx="2667000" cy="2000250"/>
          </a:xfrm>
          <a:prstGeom prst="rect">
            <a:avLst/>
          </a:prstGeom>
          <a:noFill/>
        </p:spPr>
      </p:pic>
      <p:sp>
        <p:nvSpPr>
          <p:cNvPr id="11" name="TextBox 10"/>
          <p:cNvSpPr txBox="1"/>
          <p:nvPr/>
        </p:nvSpPr>
        <p:spPr>
          <a:xfrm>
            <a:off x="0" y="6150114"/>
            <a:ext cx="3048000" cy="707886"/>
          </a:xfrm>
          <a:prstGeom prst="rect">
            <a:avLst/>
          </a:prstGeom>
          <a:noFill/>
        </p:spPr>
        <p:txBody>
          <a:bodyPr wrap="square" rtlCol="0">
            <a:spAutoFit/>
          </a:bodyPr>
          <a:lstStyle/>
          <a:p>
            <a:r>
              <a:rPr lang="en-US" sz="4000" b="1" dirty="0" smtClean="0">
                <a:solidFill>
                  <a:schemeClr val="bg1"/>
                </a:solidFill>
              </a:rPr>
              <a:t>Dorm Rooms</a:t>
            </a:r>
            <a:endParaRPr lang="en-US" sz="4000" b="1" dirty="0">
              <a:solidFill>
                <a:schemeClr val="bg1"/>
              </a:solidFill>
            </a:endParaRPr>
          </a:p>
        </p:txBody>
      </p:sp>
      <p:pic>
        <p:nvPicPr>
          <p:cNvPr id="12" name="Picture 4" descr="http://www.assumptionchurchnashville.org/images/church1.jpg"/>
          <p:cNvPicPr>
            <a:picLocks noChangeAspect="1" noChangeArrowheads="1"/>
          </p:cNvPicPr>
          <p:nvPr/>
        </p:nvPicPr>
        <p:blipFill>
          <a:blip r:embed="rId7" cstate="print"/>
          <a:srcRect/>
          <a:stretch>
            <a:fillRect/>
          </a:stretch>
        </p:blipFill>
        <p:spPr bwMode="auto">
          <a:xfrm>
            <a:off x="6400800" y="0"/>
            <a:ext cx="2054772" cy="2133600"/>
          </a:xfrm>
          <a:prstGeom prst="rect">
            <a:avLst/>
          </a:prstGeom>
          <a:noFill/>
        </p:spPr>
      </p:pic>
      <p:sp>
        <p:nvSpPr>
          <p:cNvPr id="13" name="TextBox 12"/>
          <p:cNvSpPr txBox="1"/>
          <p:nvPr/>
        </p:nvSpPr>
        <p:spPr>
          <a:xfrm>
            <a:off x="5715000" y="1905000"/>
            <a:ext cx="3429000" cy="707886"/>
          </a:xfrm>
          <a:prstGeom prst="rect">
            <a:avLst/>
          </a:prstGeom>
          <a:noFill/>
        </p:spPr>
        <p:txBody>
          <a:bodyPr wrap="square" rtlCol="0">
            <a:spAutoFit/>
          </a:bodyPr>
          <a:lstStyle/>
          <a:p>
            <a:r>
              <a:rPr lang="en-US" sz="4000" b="1" dirty="0" smtClean="0">
                <a:solidFill>
                  <a:schemeClr val="bg1"/>
                </a:solidFill>
              </a:rPr>
              <a:t>Worship Places</a:t>
            </a:r>
            <a:endParaRPr lang="en-US" sz="4000" b="1" dirty="0">
              <a:solidFill>
                <a:schemeClr val="bg1"/>
              </a:solidFill>
            </a:endParaRPr>
          </a:p>
        </p:txBody>
      </p:sp>
      <p:pic>
        <p:nvPicPr>
          <p:cNvPr id="14" name="Picture 2" descr="McKinney Boyd High School"/>
          <p:cNvPicPr>
            <a:picLocks noChangeAspect="1" noChangeArrowheads="1"/>
          </p:cNvPicPr>
          <p:nvPr/>
        </p:nvPicPr>
        <p:blipFill>
          <a:blip r:embed="rId8" cstate="print"/>
          <a:srcRect/>
          <a:stretch>
            <a:fillRect/>
          </a:stretch>
        </p:blipFill>
        <p:spPr bwMode="auto">
          <a:xfrm>
            <a:off x="3352800" y="4800600"/>
            <a:ext cx="3276600" cy="2057400"/>
          </a:xfrm>
          <a:prstGeom prst="rect">
            <a:avLst/>
          </a:prstGeom>
          <a:noFill/>
        </p:spPr>
      </p:pic>
      <p:sp>
        <p:nvSpPr>
          <p:cNvPr id="15" name="TextBox 14"/>
          <p:cNvSpPr txBox="1"/>
          <p:nvPr/>
        </p:nvSpPr>
        <p:spPr>
          <a:xfrm>
            <a:off x="6553200" y="6150114"/>
            <a:ext cx="1828800" cy="707886"/>
          </a:xfrm>
          <a:prstGeom prst="rect">
            <a:avLst/>
          </a:prstGeom>
          <a:noFill/>
        </p:spPr>
        <p:txBody>
          <a:bodyPr wrap="square" rtlCol="0">
            <a:spAutoFit/>
          </a:bodyPr>
          <a:lstStyle/>
          <a:p>
            <a:r>
              <a:rPr lang="en-US" sz="4000" b="1" dirty="0" smtClean="0">
                <a:solidFill>
                  <a:schemeClr val="bg1"/>
                </a:solidFill>
              </a:rPr>
              <a:t>Schools</a:t>
            </a:r>
            <a:endParaRPr lang="en-US" sz="4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nourwordsblog.files.wordpress.com/2012/08/first-date-awkward-nerd-romance.jpg"/>
          <p:cNvPicPr>
            <a:picLocks noChangeAspect="1" noChangeArrowheads="1"/>
          </p:cNvPicPr>
          <p:nvPr/>
        </p:nvPicPr>
        <p:blipFill>
          <a:blip r:embed="rId2" cstate="print"/>
          <a:srcRect/>
          <a:stretch>
            <a:fillRect/>
          </a:stretch>
        </p:blipFill>
        <p:spPr bwMode="auto">
          <a:xfrm>
            <a:off x="228600" y="228600"/>
            <a:ext cx="2895600" cy="2171700"/>
          </a:xfrm>
          <a:prstGeom prst="rect">
            <a:avLst/>
          </a:prstGeom>
          <a:noFill/>
        </p:spPr>
      </p:pic>
      <p:pic>
        <p:nvPicPr>
          <p:cNvPr id="3" name="Picture 2" descr="http://www.glassdoor.com/blog/wp-content/uploads/interview6.jpg"/>
          <p:cNvPicPr>
            <a:picLocks noChangeAspect="1" noChangeArrowheads="1"/>
          </p:cNvPicPr>
          <p:nvPr/>
        </p:nvPicPr>
        <p:blipFill>
          <a:blip r:embed="rId3" cstate="print"/>
          <a:srcRect/>
          <a:stretch>
            <a:fillRect/>
          </a:stretch>
        </p:blipFill>
        <p:spPr bwMode="auto">
          <a:xfrm>
            <a:off x="5029200" y="457200"/>
            <a:ext cx="3556000" cy="2667000"/>
          </a:xfrm>
          <a:prstGeom prst="rect">
            <a:avLst/>
          </a:prstGeom>
          <a:noFill/>
        </p:spPr>
      </p:pic>
      <p:pic>
        <p:nvPicPr>
          <p:cNvPr id="4" name="Picture 2" descr="http://retailleverage.com/wp-content/uploads/2010/04/watching-football-tv-2.jpg"/>
          <p:cNvPicPr>
            <a:picLocks noChangeAspect="1" noChangeArrowheads="1"/>
          </p:cNvPicPr>
          <p:nvPr/>
        </p:nvPicPr>
        <p:blipFill>
          <a:blip r:embed="rId4" cstate="print"/>
          <a:srcRect/>
          <a:stretch>
            <a:fillRect/>
          </a:stretch>
        </p:blipFill>
        <p:spPr bwMode="auto">
          <a:xfrm>
            <a:off x="304800" y="2895600"/>
            <a:ext cx="4692833" cy="3505200"/>
          </a:xfrm>
          <a:prstGeom prst="rect">
            <a:avLst/>
          </a:prstGeom>
          <a:noFill/>
        </p:spPr>
      </p:pic>
      <p:pic>
        <p:nvPicPr>
          <p:cNvPr id="5" name="Picture 2" descr="http://farm4.staticflickr.com/3396/3308239556_c0f9ec7663.jpg"/>
          <p:cNvPicPr>
            <a:picLocks noChangeAspect="1" noChangeArrowheads="1"/>
          </p:cNvPicPr>
          <p:nvPr/>
        </p:nvPicPr>
        <p:blipFill>
          <a:blip r:embed="rId5" cstate="print"/>
          <a:srcRect/>
          <a:stretch>
            <a:fillRect/>
          </a:stretch>
        </p:blipFill>
        <p:spPr bwMode="auto">
          <a:xfrm>
            <a:off x="6400800" y="4800600"/>
            <a:ext cx="2106999" cy="1707832"/>
          </a:xfrm>
          <a:prstGeom prst="rect">
            <a:avLst/>
          </a:prstGeom>
          <a:noFill/>
        </p:spPr>
      </p:pic>
      <p:sp>
        <p:nvSpPr>
          <p:cNvPr id="6" name="TextBox 5"/>
          <p:cNvSpPr txBox="1"/>
          <p:nvPr/>
        </p:nvSpPr>
        <p:spPr>
          <a:xfrm>
            <a:off x="381000" y="2209800"/>
            <a:ext cx="2895600" cy="707886"/>
          </a:xfrm>
          <a:prstGeom prst="rect">
            <a:avLst/>
          </a:prstGeom>
          <a:noFill/>
        </p:spPr>
        <p:txBody>
          <a:bodyPr wrap="square" rtlCol="0">
            <a:spAutoFit/>
          </a:bodyPr>
          <a:lstStyle/>
          <a:p>
            <a:r>
              <a:rPr lang="en-US" sz="4000" b="1" dirty="0" smtClean="0">
                <a:solidFill>
                  <a:schemeClr val="bg1"/>
                </a:solidFill>
              </a:rPr>
              <a:t>First Dates</a:t>
            </a:r>
            <a:endParaRPr lang="en-US" sz="4000" b="1" dirty="0">
              <a:solidFill>
                <a:schemeClr val="bg1"/>
              </a:solidFill>
            </a:endParaRPr>
          </a:p>
        </p:txBody>
      </p:sp>
      <p:sp>
        <p:nvSpPr>
          <p:cNvPr id="7" name="TextBox 6"/>
          <p:cNvSpPr txBox="1"/>
          <p:nvPr/>
        </p:nvSpPr>
        <p:spPr>
          <a:xfrm>
            <a:off x="5029200" y="3124200"/>
            <a:ext cx="3581400" cy="707886"/>
          </a:xfrm>
          <a:prstGeom prst="rect">
            <a:avLst/>
          </a:prstGeom>
          <a:noFill/>
        </p:spPr>
        <p:txBody>
          <a:bodyPr wrap="square" rtlCol="0">
            <a:spAutoFit/>
          </a:bodyPr>
          <a:lstStyle/>
          <a:p>
            <a:r>
              <a:rPr lang="en-US" sz="4000" b="1" dirty="0" smtClean="0">
                <a:solidFill>
                  <a:schemeClr val="bg1"/>
                </a:solidFill>
              </a:rPr>
              <a:t>Job Interviews</a:t>
            </a:r>
            <a:endParaRPr lang="en-US" sz="4000" b="1" dirty="0">
              <a:solidFill>
                <a:schemeClr val="bg1"/>
              </a:solidFill>
            </a:endParaRPr>
          </a:p>
        </p:txBody>
      </p:sp>
      <p:sp>
        <p:nvSpPr>
          <p:cNvPr id="8" name="TextBox 7"/>
          <p:cNvSpPr txBox="1"/>
          <p:nvPr/>
        </p:nvSpPr>
        <p:spPr>
          <a:xfrm>
            <a:off x="228600" y="5943600"/>
            <a:ext cx="4495800" cy="707886"/>
          </a:xfrm>
          <a:prstGeom prst="rect">
            <a:avLst/>
          </a:prstGeom>
          <a:noFill/>
        </p:spPr>
        <p:txBody>
          <a:bodyPr wrap="square" rtlCol="0">
            <a:spAutoFit/>
          </a:bodyPr>
          <a:lstStyle/>
          <a:p>
            <a:r>
              <a:rPr lang="en-US" sz="4000" b="1" dirty="0" smtClean="0">
                <a:solidFill>
                  <a:schemeClr val="bg1"/>
                </a:solidFill>
              </a:rPr>
              <a:t>Watching Football</a:t>
            </a:r>
            <a:endParaRPr lang="en-US" sz="4000" b="1" dirty="0">
              <a:solidFill>
                <a:schemeClr val="bg1"/>
              </a:solidFill>
            </a:endParaRPr>
          </a:p>
        </p:txBody>
      </p:sp>
      <p:sp>
        <p:nvSpPr>
          <p:cNvPr id="9" name="TextBox 8"/>
          <p:cNvSpPr txBox="1"/>
          <p:nvPr/>
        </p:nvSpPr>
        <p:spPr>
          <a:xfrm>
            <a:off x="5791200" y="4114800"/>
            <a:ext cx="2895600" cy="707886"/>
          </a:xfrm>
          <a:prstGeom prst="rect">
            <a:avLst/>
          </a:prstGeom>
          <a:noFill/>
        </p:spPr>
        <p:txBody>
          <a:bodyPr wrap="square" rtlCol="0">
            <a:spAutoFit/>
          </a:bodyPr>
          <a:lstStyle/>
          <a:p>
            <a:r>
              <a:rPr lang="en-US" sz="4000" b="1" dirty="0" smtClean="0">
                <a:solidFill>
                  <a:schemeClr val="bg1"/>
                </a:solidFill>
              </a:rPr>
              <a:t>Twitter Feed</a:t>
            </a:r>
            <a:endParaRPr lang="en-US" sz="40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980</Words>
  <Application>Microsoft Office PowerPoint</Application>
  <PresentationFormat>On-screen Show (4:3)</PresentationFormat>
  <Paragraphs>167</Paragraphs>
  <Slides>53</Slides>
  <Notes>0</Notes>
  <HiddenSlides>0</HiddenSlides>
  <MMClips>5</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99¢ Double Cheeseburger</vt:lpstr>
      <vt:lpstr>Slide 14</vt:lpstr>
      <vt:lpstr>Note Taking 101:</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McKinney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History,  Paleolithic &amp; Neolithic Revolutions </dc:title>
  <dc:creator>McKinney ISD</dc:creator>
  <cp:lastModifiedBy>McKinney ISD</cp:lastModifiedBy>
  <cp:revision>41</cp:revision>
  <dcterms:created xsi:type="dcterms:W3CDTF">2012-09-03T18:34:02Z</dcterms:created>
  <dcterms:modified xsi:type="dcterms:W3CDTF">2012-11-01T06:29:51Z</dcterms:modified>
</cp:coreProperties>
</file>